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6858000" cx="12192000"/>
  <p:notesSz cx="6858000" cy="9144000"/>
  <p:embeddedFontLst>
    <p:embeddedFont>
      <p:font typeface="Arial Narrow"/>
      <p:regular r:id="rId36"/>
      <p:bold r:id="rId37"/>
      <p:italic r:id="rId38"/>
      <p:boldItalic r:id="rId39"/>
    </p:embeddedFont>
    <p:embeddedFont>
      <p:font typeface="Arial Black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1" roundtripDataSignature="AMtx7miic/JkR0/Qy4ieGzVKNofaqYwH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87F2AD2-4704-408F-986A-0F7F5CA373F1}">
  <a:tblStyle styleId="{D87F2AD2-4704-408F-986A-0F7F5CA373F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000000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000000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000000"/>
          </a:solidFill>
        </a:fill>
      </a:tcStyle>
    </a:firstRow>
    <a:neCell>
      <a:tcTxStyle/>
    </a:neCell>
    <a:nwCell>
      <a:tcTxStyle/>
    </a:nwCell>
  </a:tblStyle>
  <a:tblStyle styleId="{5B865CD4-40EA-4A53-98C7-4C71AB1F6DB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236D61C-59FE-4F94-A621-E4E07E1C5F4B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87C425C-AEB0-4C67-89C9-515B385A4359}" styleName="Table_3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alBlack-regular.fntdata"/><Relationship Id="rId20" Type="http://schemas.openxmlformats.org/officeDocument/2006/relationships/slide" Target="slides/slide13.xml"/><Relationship Id="rId41" Type="http://customschemas.google.com/relationships/presentationmetadata" Target="meta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ArialNarrow-bold.fntdata"/><Relationship Id="rId14" Type="http://schemas.openxmlformats.org/officeDocument/2006/relationships/slide" Target="slides/slide7.xml"/><Relationship Id="rId36" Type="http://schemas.openxmlformats.org/officeDocument/2006/relationships/font" Target="fonts/ArialNarrow-regular.fntdata"/><Relationship Id="rId17" Type="http://schemas.openxmlformats.org/officeDocument/2006/relationships/slide" Target="slides/slide10.xml"/><Relationship Id="rId39" Type="http://schemas.openxmlformats.org/officeDocument/2006/relationships/font" Target="fonts/ArialNarrow-boldItalic.fntdata"/><Relationship Id="rId16" Type="http://schemas.openxmlformats.org/officeDocument/2006/relationships/slide" Target="slides/slide9.xml"/><Relationship Id="rId38" Type="http://schemas.openxmlformats.org/officeDocument/2006/relationships/font" Target="fonts/ArialNarrow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e6428cfe2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22e6428cfe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2e6428cfe2_1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22e6428cfe2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38cb534e81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38cb534e8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38cb534e81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38cb534e8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38cb534e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g238cb534e8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04f23ab6d8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204f23ab6d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f1892bb96_3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1ef1892bb96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f1892bb96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1ef1892bb9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f1892bb96_3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ef1892bb96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e9436be08_3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2e9436be08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e9436be08_3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22e9436be08_3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e9436be08_2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22e9436be08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2e9436be08_3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22e9436be08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2e9436be08_3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22e9436be08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2e9436be08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22e9436be0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38cb534e81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238cb534e8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2e9436be08_3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2e9436be08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520231259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2052023125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04f23ab6d8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204f23ab6d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520231259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2052023125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e6428cfe2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2e6428cfe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chemeClr val="dk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/>
          <p:nvPr/>
        </p:nvSpPr>
        <p:spPr>
          <a:xfrm>
            <a:off x="11648016" y="1189204"/>
            <a:ext cx="543984" cy="819150"/>
          </a:xfrm>
          <a:custGeom>
            <a:rect b="b" l="l" r="r" t="t"/>
            <a:pathLst>
              <a:path extrusionOk="0" h="3612" w="1799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6" name="Google Shape;16;p11"/>
          <p:cNvSpPr txBox="1"/>
          <p:nvPr>
            <p:ph type="ctrTitle"/>
          </p:nvPr>
        </p:nvSpPr>
        <p:spPr>
          <a:xfrm>
            <a:off x="1088913" y="1143295"/>
            <a:ext cx="7034363" cy="42689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800"/>
              <a:buFont typeface="Arial Black"/>
              <a:buNone/>
              <a:defRPr sz="5800" cap="none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subTitle"/>
          </p:nvPr>
        </p:nvSpPr>
        <p:spPr>
          <a:xfrm>
            <a:off x="1088913" y="5537927"/>
            <a:ext cx="7034363" cy="706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1" sz="1800">
                <a:solidFill>
                  <a:schemeClr val="lt2"/>
                </a:solidFill>
              </a:defRPr>
            </a:lvl1pPr>
            <a:lvl2pPr lvl="1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500"/>
              <a:buNone/>
              <a:defRPr sz="1500"/>
            </a:lvl2pPr>
            <a:lvl3pPr lvl="2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350"/>
              <a:buNone/>
              <a:defRPr sz="1350"/>
            </a:lvl3pPr>
            <a:lvl4pPr lvl="3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4pPr>
            <a:lvl5pPr lvl="4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5pPr>
            <a:lvl6pPr lvl="5" algn="ctr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6pPr>
            <a:lvl7pPr lvl="6" algn="ctr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7pPr>
            <a:lvl8pPr lvl="7" algn="ctr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8pPr>
            <a:lvl9pPr lvl="8" algn="ctr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1088914" y="6314442"/>
            <a:ext cx="15966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3000592" y="6314442"/>
            <a:ext cx="51226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11648017" y="1416218"/>
            <a:ext cx="5439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2281A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2281A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2281A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2281A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2281A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2281A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2281A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2281A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2281A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" name="Google Shape;21;p11"/>
          <p:cNvCxnSpPr/>
          <p:nvPr/>
        </p:nvCxnSpPr>
        <p:spPr>
          <a:xfrm>
            <a:off x="773855" y="1257300"/>
            <a:ext cx="0" cy="560070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" name="Google Shape;22;p11"/>
          <p:cNvCxnSpPr/>
          <p:nvPr/>
        </p:nvCxnSpPr>
        <p:spPr>
          <a:xfrm>
            <a:off x="773855" y="1257300"/>
            <a:ext cx="0" cy="5600700"/>
          </a:xfrm>
          <a:prstGeom prst="straightConnector1">
            <a:avLst/>
          </a:prstGeom>
          <a:noFill/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" name="Google Shape;2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14655" y="5943600"/>
            <a:ext cx="2077345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79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lt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/>
          <p:nvPr/>
        </p:nvSpPr>
        <p:spPr>
          <a:xfrm>
            <a:off x="11648016" y="1393748"/>
            <a:ext cx="543984" cy="819150"/>
          </a:xfrm>
          <a:custGeom>
            <a:rect b="b" l="l" r="r" t="t"/>
            <a:pathLst>
              <a:path extrusionOk="0" h="3612" w="1799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35" name="Google Shape;35;p12"/>
          <p:cNvSpPr txBox="1"/>
          <p:nvPr>
            <p:ph type="title"/>
          </p:nvPr>
        </p:nvSpPr>
        <p:spPr>
          <a:xfrm>
            <a:off x="1016001" y="304801"/>
            <a:ext cx="92283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b="1" i="0" sz="32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" type="body"/>
          </p:nvPr>
        </p:nvSpPr>
        <p:spPr>
          <a:xfrm>
            <a:off x="1016000" y="1393748"/>
            <a:ext cx="9228328" cy="4464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just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i="1"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8742955" y="6314441"/>
            <a:ext cx="15966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1947673" y="6314442"/>
            <a:ext cx="64802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11648017" y="1620762"/>
            <a:ext cx="5439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0" name="Google Shape;40;p12"/>
          <p:cNvCxnSpPr/>
          <p:nvPr/>
        </p:nvCxnSpPr>
        <p:spPr>
          <a:xfrm rot="10800000">
            <a:off x="2" y="6178167"/>
            <a:ext cx="10244327" cy="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" name="Google Shape;41;p12"/>
          <p:cNvCxnSpPr/>
          <p:nvPr/>
        </p:nvCxnSpPr>
        <p:spPr>
          <a:xfrm rot="10800000">
            <a:off x="2" y="6178167"/>
            <a:ext cx="10244327" cy="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" name="Google Shape;4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19975" y="5857876"/>
            <a:ext cx="2072025" cy="912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8608">
          <p15:clr>
            <a:srgbClr val="FBAE40"/>
          </p15:clr>
        </p15:guide>
        <p15:guide id="2" pos="64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/>
          <p:nvPr>
            <p:ph type="title"/>
          </p:nvPr>
        </p:nvSpPr>
        <p:spPr>
          <a:xfrm>
            <a:off x="762001" y="557263"/>
            <a:ext cx="3843371" cy="1919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 Black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9"/>
          <p:cNvSpPr/>
          <p:nvPr>
            <p:ph idx="2" type="pic"/>
          </p:nvPr>
        </p:nvSpPr>
        <p:spPr>
          <a:xfrm>
            <a:off x="5257800" y="2"/>
            <a:ext cx="617220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9"/>
          <p:cNvSpPr txBox="1"/>
          <p:nvPr>
            <p:ph idx="1" type="body"/>
          </p:nvPr>
        </p:nvSpPr>
        <p:spPr>
          <a:xfrm>
            <a:off x="762001" y="2621512"/>
            <a:ext cx="3843371" cy="3236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47" name="Google Shape;47;p19"/>
          <p:cNvSpPr txBox="1"/>
          <p:nvPr>
            <p:ph idx="10" type="dt"/>
          </p:nvPr>
        </p:nvSpPr>
        <p:spPr>
          <a:xfrm>
            <a:off x="762001" y="5930062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1" type="ftr"/>
          </p:nvPr>
        </p:nvSpPr>
        <p:spPr>
          <a:xfrm>
            <a:off x="762001" y="6314442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11648017" y="5607594"/>
            <a:ext cx="5439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19975" y="5857876"/>
            <a:ext cx="2072025" cy="912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7"/>
          <p:cNvSpPr txBox="1"/>
          <p:nvPr>
            <p:ph idx="10" type="dt"/>
          </p:nvPr>
        </p:nvSpPr>
        <p:spPr>
          <a:xfrm>
            <a:off x="762001" y="5930062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1" type="ftr"/>
          </p:nvPr>
        </p:nvSpPr>
        <p:spPr>
          <a:xfrm>
            <a:off x="762001" y="6314442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12" type="sldNum"/>
          </p:nvPr>
        </p:nvSpPr>
        <p:spPr>
          <a:xfrm>
            <a:off x="11648017" y="5607594"/>
            <a:ext cx="5439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" name="Google Shape;5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19975" y="5857876"/>
            <a:ext cx="2072025" cy="912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type="title"/>
          </p:nvPr>
        </p:nvSpPr>
        <p:spPr>
          <a:xfrm>
            <a:off x="762000" y="555479"/>
            <a:ext cx="3838776" cy="1921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 Black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" type="body"/>
          </p:nvPr>
        </p:nvSpPr>
        <p:spPr>
          <a:xfrm>
            <a:off x="5181600" y="564147"/>
            <a:ext cx="6248400" cy="5622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 sz="1800"/>
            </a:lvl2pPr>
            <a:lvl3pPr indent="-3302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 sz="1400"/>
            </a:lvl5pPr>
            <a:lvl6pPr indent="-317500" lvl="5" marL="27432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 sz="1400"/>
            </a:lvl6pPr>
            <a:lvl7pPr indent="-317500" lvl="6" marL="32004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 sz="1400"/>
            </a:lvl7pPr>
            <a:lvl8pPr indent="-317500" lvl="7" marL="36576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 sz="1400"/>
            </a:lvl8pPr>
            <a:lvl9pPr indent="-317500" lvl="8" marL="41148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59" name="Google Shape;59;p18"/>
          <p:cNvSpPr txBox="1"/>
          <p:nvPr>
            <p:ph idx="2" type="body"/>
          </p:nvPr>
        </p:nvSpPr>
        <p:spPr>
          <a:xfrm>
            <a:off x="762000" y="2621514"/>
            <a:ext cx="3838776" cy="3239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0" name="Google Shape;60;p18"/>
          <p:cNvSpPr txBox="1"/>
          <p:nvPr>
            <p:ph idx="10" type="dt"/>
          </p:nvPr>
        </p:nvSpPr>
        <p:spPr>
          <a:xfrm>
            <a:off x="762001" y="5930062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8"/>
          <p:cNvSpPr txBox="1"/>
          <p:nvPr>
            <p:ph idx="11" type="ftr"/>
          </p:nvPr>
        </p:nvSpPr>
        <p:spPr>
          <a:xfrm>
            <a:off x="762001" y="6314442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2" type="sldNum"/>
          </p:nvPr>
        </p:nvSpPr>
        <p:spPr>
          <a:xfrm>
            <a:off x="11648017" y="5607594"/>
            <a:ext cx="5439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" name="Google Shape;6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19975" y="5857876"/>
            <a:ext cx="2072025" cy="912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"/>
          <p:cNvSpPr txBox="1"/>
          <p:nvPr>
            <p:ph type="title"/>
          </p:nvPr>
        </p:nvSpPr>
        <p:spPr>
          <a:xfrm>
            <a:off x="762000" y="559678"/>
            <a:ext cx="3833907" cy="4952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" type="body"/>
          </p:nvPr>
        </p:nvSpPr>
        <p:spPr>
          <a:xfrm rot="5400000">
            <a:off x="5513730" y="307952"/>
            <a:ext cx="5584142" cy="6248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0" type="dt"/>
          </p:nvPr>
        </p:nvSpPr>
        <p:spPr>
          <a:xfrm>
            <a:off x="762001" y="5930062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0"/>
          <p:cNvSpPr txBox="1"/>
          <p:nvPr>
            <p:ph idx="11" type="ftr"/>
          </p:nvPr>
        </p:nvSpPr>
        <p:spPr>
          <a:xfrm>
            <a:off x="762001" y="6314442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0"/>
          <p:cNvSpPr txBox="1"/>
          <p:nvPr>
            <p:ph idx="12" type="sldNum"/>
          </p:nvPr>
        </p:nvSpPr>
        <p:spPr>
          <a:xfrm>
            <a:off x="11648017" y="5607594"/>
            <a:ext cx="5439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" name="Google Shape;7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19975" y="5857876"/>
            <a:ext cx="2072025" cy="912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/>
          <p:nvPr/>
        </p:nvSpPr>
        <p:spPr>
          <a:xfrm>
            <a:off x="11648016" y="5380580"/>
            <a:ext cx="543984" cy="819150"/>
          </a:xfrm>
          <a:custGeom>
            <a:rect b="b" l="l" r="r" t="t"/>
            <a:pathLst>
              <a:path extrusionOk="0" h="3612" w="1799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73" name="Google Shape;73;p21"/>
          <p:cNvSpPr txBox="1"/>
          <p:nvPr>
            <p:ph type="title"/>
          </p:nvPr>
        </p:nvSpPr>
        <p:spPr>
          <a:xfrm rot="5400000">
            <a:off x="6875049" y="1758649"/>
            <a:ext cx="4678106" cy="2446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Arial Blac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 rot="5400000">
            <a:off x="2034488" y="-553353"/>
            <a:ext cx="4678105" cy="70706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0" type="dt"/>
          </p:nvPr>
        </p:nvSpPr>
        <p:spPr>
          <a:xfrm>
            <a:off x="6536187" y="5927133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1" type="ftr"/>
          </p:nvPr>
        </p:nvSpPr>
        <p:spPr>
          <a:xfrm>
            <a:off x="6536187" y="6315951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11648017" y="5607594"/>
            <a:ext cx="5439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" name="Google Shape;78;p21"/>
          <p:cNvCxnSpPr/>
          <p:nvPr/>
        </p:nvCxnSpPr>
        <p:spPr>
          <a:xfrm>
            <a:off x="1" y="6199730"/>
            <a:ext cx="10260011" cy="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21"/>
          <p:cNvCxnSpPr/>
          <p:nvPr/>
        </p:nvCxnSpPr>
        <p:spPr>
          <a:xfrm>
            <a:off x="1" y="6199730"/>
            <a:ext cx="10260011" cy="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0" name="Google Shape;8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19975" y="5857876"/>
            <a:ext cx="2072025" cy="912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8608">
          <p15:clr>
            <a:srgbClr val="FBAE40"/>
          </p15:clr>
        </p15:guide>
        <p15:guide id="2" pos="64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/>
          <p:nvPr/>
        </p:nvSpPr>
        <p:spPr>
          <a:xfrm>
            <a:off x="11648016" y="5380580"/>
            <a:ext cx="543984" cy="819150"/>
          </a:xfrm>
          <a:custGeom>
            <a:rect b="b" l="l" r="r" t="t"/>
            <a:pathLst>
              <a:path extrusionOk="0" h="3612" w="1799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</p:sp>
      <p:sp>
        <p:nvSpPr>
          <p:cNvPr id="7" name="Google Shape;7;p9"/>
          <p:cNvSpPr txBox="1"/>
          <p:nvPr>
            <p:ph type="title"/>
          </p:nvPr>
        </p:nvSpPr>
        <p:spPr>
          <a:xfrm>
            <a:off x="762000" y="559678"/>
            <a:ext cx="3833907" cy="4952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800"/>
              <a:buFont typeface="Arial Black"/>
              <a:buNone/>
              <a:defRPr b="0" i="1" sz="3800" u="none" cap="none" strike="noStrike">
                <a:solidFill>
                  <a:srgbClr val="FEFEFE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" type="body"/>
          </p:nvPr>
        </p:nvSpPr>
        <p:spPr>
          <a:xfrm>
            <a:off x="5181601" y="569066"/>
            <a:ext cx="6248399" cy="56551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Corbel"/>
              <a:buChar char="–"/>
              <a:defRPr b="0" i="0" sz="18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orbel"/>
              <a:buChar char="–"/>
              <a:defRPr b="0" i="0" sz="14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/>
              <a:buChar char="•"/>
              <a:defRPr b="0" i="1" sz="14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orbel"/>
              <a:buChar char="–"/>
              <a:defRPr b="0" i="0" sz="14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/>
              <a:buChar char="•"/>
              <a:defRPr b="0" i="1" sz="14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orbel"/>
              <a:buChar char="–"/>
              <a:defRPr b="0" i="0" sz="14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5275" lvl="8" marL="4114800" marR="0" rtl="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FEFEFE"/>
              </a:buClr>
              <a:buSzPts val="1050"/>
              <a:buFont typeface="Arial"/>
              <a:buChar char="•"/>
              <a:defRPr b="0" i="1" sz="105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0" type="dt"/>
          </p:nvPr>
        </p:nvSpPr>
        <p:spPr>
          <a:xfrm>
            <a:off x="762001" y="5930062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750" u="none" cap="none" strike="noStrike">
                <a:solidFill>
                  <a:srgbClr val="FEFEFE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1" type="ftr"/>
          </p:nvPr>
        </p:nvSpPr>
        <p:spPr>
          <a:xfrm>
            <a:off x="762001" y="6314442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100" u="none" cap="none" strike="noStrike">
                <a:solidFill>
                  <a:srgbClr val="FEFEFE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2" type="sldNum"/>
          </p:nvPr>
        </p:nvSpPr>
        <p:spPr>
          <a:xfrm>
            <a:off x="11648017" y="5607594"/>
            <a:ext cx="5439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" name="Google Shape;12;p9"/>
          <p:cNvCxnSpPr/>
          <p:nvPr/>
        </p:nvCxnSpPr>
        <p:spPr>
          <a:xfrm>
            <a:off x="0" y="6199730"/>
            <a:ext cx="4495800" cy="0"/>
          </a:xfrm>
          <a:prstGeom prst="straightConnector1">
            <a:avLst/>
          </a:prstGeom>
          <a:noFill/>
          <a:ln cap="flat" cmpd="sng" w="25400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" name="Google Shape;13;p9"/>
          <p:cNvCxnSpPr/>
          <p:nvPr/>
        </p:nvCxnSpPr>
        <p:spPr>
          <a:xfrm>
            <a:off x="0" y="6199730"/>
            <a:ext cx="4495800" cy="0"/>
          </a:xfrm>
          <a:prstGeom prst="straightConnector1">
            <a:avLst/>
          </a:prstGeom>
          <a:noFill/>
          <a:ln cap="flat" cmpd="sng" w="25400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776">
          <p15:clr>
            <a:srgbClr val="F26B43"/>
          </p15:clr>
        </p15:guide>
        <p15:guide id="2" pos="640">
          <p15:clr>
            <a:srgbClr val="F26B43"/>
          </p15:clr>
        </p15:guide>
        <p15:guide id="3" pos="9600">
          <p15:clr>
            <a:srgbClr val="F26B43"/>
          </p15:clr>
        </p15:guide>
        <p15:guide id="4" pos="4352">
          <p15:clr>
            <a:srgbClr val="F26B43"/>
          </p15:clr>
        </p15:guide>
        <p15:guide id="5" pos="2832">
          <p15:clr>
            <a:srgbClr val="F26B43"/>
          </p15:clr>
        </p15:guide>
        <p15:guide id="6" pos="480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pos="7200">
          <p15:clr>
            <a:srgbClr val="F26B43"/>
          </p15:clr>
        </p15:guide>
        <p15:guide id="9" pos="32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11648016" y="5380580"/>
            <a:ext cx="543984" cy="819150"/>
          </a:xfrm>
          <a:custGeom>
            <a:rect b="b" l="l" r="r" t="t"/>
            <a:pathLst>
              <a:path extrusionOk="0" h="3612" w="1799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26" name="Google Shape;26;p8"/>
          <p:cNvSpPr txBox="1"/>
          <p:nvPr>
            <p:ph type="title"/>
          </p:nvPr>
        </p:nvSpPr>
        <p:spPr>
          <a:xfrm>
            <a:off x="762000" y="559678"/>
            <a:ext cx="3833907" cy="4952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Arial Black"/>
              <a:buNone/>
              <a:defRPr b="0" i="1" sz="3800" u="none" cap="none" strike="noStrike">
                <a:solidFill>
                  <a:srgbClr val="26262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8"/>
          <p:cNvSpPr txBox="1"/>
          <p:nvPr>
            <p:ph idx="1" type="body"/>
          </p:nvPr>
        </p:nvSpPr>
        <p:spPr>
          <a:xfrm>
            <a:off x="5181601" y="569066"/>
            <a:ext cx="6248399" cy="56551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rbel"/>
              <a:buChar char="–"/>
              <a:defRPr b="0" i="0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5275" lvl="8" marL="4114800" marR="0" rtl="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050"/>
              <a:buFont typeface="Arial"/>
              <a:buChar char="•"/>
              <a:defRPr b="0" i="1" sz="105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8"/>
          <p:cNvSpPr txBox="1"/>
          <p:nvPr>
            <p:ph idx="10" type="dt"/>
          </p:nvPr>
        </p:nvSpPr>
        <p:spPr>
          <a:xfrm>
            <a:off x="762001" y="5930062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750" u="none" cap="none" strike="noStrike">
                <a:solidFill>
                  <a:srgbClr val="26262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11" type="ftr"/>
          </p:nvPr>
        </p:nvSpPr>
        <p:spPr>
          <a:xfrm>
            <a:off x="762001" y="6314442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100" u="none" cap="none" strike="noStrike">
                <a:solidFill>
                  <a:srgbClr val="26262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8"/>
          <p:cNvSpPr txBox="1"/>
          <p:nvPr>
            <p:ph idx="12" type="sldNum"/>
          </p:nvPr>
        </p:nvSpPr>
        <p:spPr>
          <a:xfrm>
            <a:off x="11648017" y="5607594"/>
            <a:ext cx="5439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1" name="Google Shape;31;p8"/>
          <p:cNvCxnSpPr/>
          <p:nvPr/>
        </p:nvCxnSpPr>
        <p:spPr>
          <a:xfrm>
            <a:off x="0" y="6199730"/>
            <a:ext cx="4495800" cy="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" name="Google Shape;32;p8"/>
          <p:cNvCxnSpPr/>
          <p:nvPr/>
        </p:nvCxnSpPr>
        <p:spPr>
          <a:xfrm>
            <a:off x="0" y="6199730"/>
            <a:ext cx="4495800" cy="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776">
          <p15:clr>
            <a:srgbClr val="F26B43"/>
          </p15:clr>
        </p15:guide>
        <p15:guide id="2" pos="640">
          <p15:clr>
            <a:srgbClr val="F26B43"/>
          </p15:clr>
        </p15:guide>
        <p15:guide id="3" pos="9600">
          <p15:clr>
            <a:srgbClr val="F26B43"/>
          </p15:clr>
        </p15:guide>
        <p15:guide id="4" pos="4352">
          <p15:clr>
            <a:srgbClr val="F26B43"/>
          </p15:clr>
        </p15:guide>
        <p15:guide id="5" pos="2832">
          <p15:clr>
            <a:srgbClr val="F26B43"/>
          </p15:clr>
        </p15:guide>
        <p15:guide id="6" pos="480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pos="7200">
          <p15:clr>
            <a:srgbClr val="F26B43"/>
          </p15:clr>
        </p15:guide>
        <p15:guide id="9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Relationship Id="rId4" Type="http://schemas.openxmlformats.org/officeDocument/2006/relationships/image" Target="../media/image21.jpg"/><Relationship Id="rId5" Type="http://schemas.openxmlformats.org/officeDocument/2006/relationships/image" Target="../media/image20.jpg"/><Relationship Id="rId6" Type="http://schemas.openxmlformats.org/officeDocument/2006/relationships/image" Target="../media/image15.jpg"/><Relationship Id="rId7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Relationship Id="rId4" Type="http://schemas.openxmlformats.org/officeDocument/2006/relationships/image" Target="../media/image13.jpg"/><Relationship Id="rId5" Type="http://schemas.openxmlformats.org/officeDocument/2006/relationships/image" Target="../media/image17.jpg"/><Relationship Id="rId6" Type="http://schemas.openxmlformats.org/officeDocument/2006/relationships/image" Target="../media/image16.jpg"/><Relationship Id="rId7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Relationship Id="rId4" Type="http://schemas.openxmlformats.org/officeDocument/2006/relationships/image" Target="../media/image54.png"/><Relationship Id="rId5" Type="http://schemas.openxmlformats.org/officeDocument/2006/relationships/image" Target="../media/image49.png"/><Relationship Id="rId6" Type="http://schemas.openxmlformats.org/officeDocument/2006/relationships/image" Target="../media/image34.png"/><Relationship Id="rId7" Type="http://schemas.openxmlformats.org/officeDocument/2006/relationships/image" Target="../media/image5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Relationship Id="rId4" Type="http://schemas.openxmlformats.org/officeDocument/2006/relationships/image" Target="../media/image32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5.jpg"/><Relationship Id="rId8" Type="http://schemas.openxmlformats.org/officeDocument/2006/relationships/image" Target="../media/image4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g"/><Relationship Id="rId4" Type="http://schemas.openxmlformats.org/officeDocument/2006/relationships/image" Target="../media/image53.jpg"/><Relationship Id="rId5" Type="http://schemas.openxmlformats.org/officeDocument/2006/relationships/image" Target="../media/image51.jpg"/><Relationship Id="rId6" Type="http://schemas.openxmlformats.org/officeDocument/2006/relationships/image" Target="../media/image26.jpg"/><Relationship Id="rId7" Type="http://schemas.openxmlformats.org/officeDocument/2006/relationships/image" Target="../media/image28.jpg"/><Relationship Id="rId8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56.png"/><Relationship Id="rId5" Type="http://schemas.openxmlformats.org/officeDocument/2006/relationships/image" Target="../media/image42.png"/><Relationship Id="rId6" Type="http://schemas.openxmlformats.org/officeDocument/2006/relationships/image" Target="../media/image52.png"/><Relationship Id="rId7" Type="http://schemas.openxmlformats.org/officeDocument/2006/relationships/image" Target="../media/image46.png"/><Relationship Id="rId8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jpg"/><Relationship Id="rId4" Type="http://schemas.openxmlformats.org/officeDocument/2006/relationships/image" Target="../media/image31.jpg"/><Relationship Id="rId5" Type="http://schemas.openxmlformats.org/officeDocument/2006/relationships/image" Target="../media/image30.jpg"/><Relationship Id="rId6" Type="http://schemas.openxmlformats.org/officeDocument/2006/relationships/image" Target="../media/image33.jpg"/><Relationship Id="rId7" Type="http://schemas.openxmlformats.org/officeDocument/2006/relationships/image" Target="../media/image35.jpg"/><Relationship Id="rId8" Type="http://schemas.openxmlformats.org/officeDocument/2006/relationships/image" Target="../media/image4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5" Type="http://schemas.openxmlformats.org/officeDocument/2006/relationships/image" Target="../media/image43.jpg"/><Relationship Id="rId6" Type="http://schemas.openxmlformats.org/officeDocument/2006/relationships/image" Target="../media/image45.jpg"/><Relationship Id="rId7" Type="http://schemas.openxmlformats.org/officeDocument/2006/relationships/image" Target="../media/image47.jpg"/><Relationship Id="rId8" Type="http://schemas.openxmlformats.org/officeDocument/2006/relationships/image" Target="../media/image4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>
            <p:ph type="ctrTitle"/>
          </p:nvPr>
        </p:nvSpPr>
        <p:spPr>
          <a:xfrm>
            <a:off x="1271615" y="986238"/>
            <a:ext cx="10210799" cy="1483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NATURE-INSPIRED ALGORITHMS FOR IMPROVING UNDERWATER OBJECT DETECTION </a:t>
            </a:r>
            <a:endParaRPr b="1" i="0" sz="2400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>
            <p:ph idx="1" type="subTitle"/>
          </p:nvPr>
        </p:nvSpPr>
        <p:spPr>
          <a:xfrm>
            <a:off x="3286740" y="2308475"/>
            <a:ext cx="56184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b="1" i="0" lang="en-US" sz="2000">
                <a:latin typeface="Arial"/>
                <a:ea typeface="Arial"/>
                <a:cs typeface="Arial"/>
                <a:sym typeface="Arial"/>
              </a:rPr>
              <a:t>Group - 13</a:t>
            </a:r>
            <a:endParaRPr/>
          </a:p>
          <a:p>
            <a:pPr indent="0" lvl="0" marL="0" rtl="0" algn="ctr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b="1" i="0" lang="en-US" sz="2000">
                <a:latin typeface="Arial"/>
                <a:ea typeface="Arial"/>
                <a:cs typeface="Arial"/>
                <a:sym typeface="Arial"/>
              </a:rPr>
              <a:t>Mr. Bhushan Mahajan (19ET1105)</a:t>
            </a:r>
            <a:endParaRPr b="1" i="0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b="1" i="0" lang="en-US" sz="2000">
                <a:latin typeface="Arial"/>
                <a:ea typeface="Arial"/>
                <a:cs typeface="Arial"/>
                <a:sym typeface="Arial"/>
              </a:rPr>
              <a:t>Ms. Jui Mandkulkar (19ET1047)</a:t>
            </a:r>
            <a:endParaRPr b="1" i="0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b="1" i="0" lang="en-US" sz="2000">
                <a:latin typeface="Arial"/>
                <a:ea typeface="Arial"/>
                <a:cs typeface="Arial"/>
                <a:sym typeface="Arial"/>
              </a:rPr>
              <a:t>Ms. Janhavee Kshirsagar (19ET1138)</a:t>
            </a:r>
            <a:endParaRPr b="1" i="0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b="1" i="0" lang="en-US" sz="2000">
                <a:latin typeface="Arial"/>
                <a:ea typeface="Arial"/>
                <a:cs typeface="Arial"/>
                <a:sym typeface="Arial"/>
              </a:rPr>
              <a:t>Ms. Aditi Pawar (20ET5003)</a:t>
            </a:r>
            <a:endParaRPr b="1" i="0"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6134641" y="861537"/>
            <a:ext cx="242374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533400" y="109267"/>
            <a:ext cx="11049000" cy="600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sng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Final year BE Project-I</a:t>
            </a:r>
            <a:r>
              <a:rPr b="1" lang="en-US" sz="2200" u="sng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</a:t>
            </a:r>
            <a:r>
              <a:rPr b="1" i="0" lang="en-US" sz="2200" u="sng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, EXTC Dept., RAIT, </a:t>
            </a:r>
            <a:r>
              <a:rPr b="1" lang="en-US" sz="2200" u="sng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24, Apr</a:t>
            </a:r>
            <a:r>
              <a:rPr b="1" i="0" lang="en-US" sz="2200" u="sng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3810000" y="4777400"/>
            <a:ext cx="457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under the guidance of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Asst. Prof. Pramod H. Kachare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4587988" y="5804975"/>
            <a:ext cx="30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Academic Year 2022-23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e6428cfe2_1_21"/>
          <p:cNvSpPr txBox="1"/>
          <p:nvPr>
            <p:ph idx="1" type="body"/>
          </p:nvPr>
        </p:nvSpPr>
        <p:spPr>
          <a:xfrm>
            <a:off x="-495175" y="328250"/>
            <a:ext cx="9228300" cy="3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20000"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6833"/>
              <a:buNone/>
            </a:pPr>
            <a:r>
              <a:t/>
            </a:r>
            <a:endParaRPr b="0" i="0" sz="6300">
              <a:solidFill>
                <a:srgbClr val="FF0000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39350"/>
              <a:buNone/>
            </a:pPr>
            <a:r>
              <a:t/>
            </a:r>
            <a:endParaRPr b="0" i="0" sz="107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39350"/>
              <a:buNone/>
            </a:pPr>
            <a:r>
              <a:t/>
            </a:r>
            <a:endParaRPr b="0" i="0" sz="107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10526"/>
              <a:buNone/>
            </a:pPr>
            <a:r>
              <a:t/>
            </a:r>
            <a:endParaRPr b="0" i="0"/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10526"/>
              <a:buNone/>
            </a:pPr>
            <a:r>
              <a:t/>
            </a:r>
            <a:endParaRPr b="0" i="0"/>
          </a:p>
        </p:txBody>
      </p:sp>
      <p:sp>
        <p:nvSpPr>
          <p:cNvPr id="158" name="Google Shape;158;g22e6428cfe2_1_21"/>
          <p:cNvSpPr txBox="1"/>
          <p:nvPr/>
        </p:nvSpPr>
        <p:spPr>
          <a:xfrm>
            <a:off x="387575" y="1439275"/>
            <a:ext cx="53898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Population-</a:t>
            </a:r>
            <a:r>
              <a:rPr lang="en-US" sz="2000">
                <a:solidFill>
                  <a:schemeClr val="dk1"/>
                </a:solidFill>
              </a:rPr>
              <a:t>based optimization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F</a:t>
            </a:r>
            <a:r>
              <a:rPr lang="en-US" sz="2000">
                <a:solidFill>
                  <a:schemeClr val="dk1"/>
                </a:solidFill>
              </a:rPr>
              <a:t>oraging behaviour of dwarf mongoose.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Split population into alpha group, babysitters &amp; scouts to simulate restrictive &amp; catching modes.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Clr>
                <a:srgbClr val="2E2E2E"/>
              </a:buClr>
              <a:buSzPts val="2000"/>
              <a:buChar char="●"/>
            </a:pPr>
            <a:r>
              <a:rPr lang="en-US" sz="2000">
                <a:solidFill>
                  <a:srgbClr val="2E2E2E"/>
                </a:solidFill>
              </a:rPr>
              <a:t>Good exploitation.</a:t>
            </a:r>
            <a:endParaRPr sz="2000">
              <a:solidFill>
                <a:srgbClr val="2E2E2E"/>
              </a:solidFill>
            </a:endParaRPr>
          </a:p>
        </p:txBody>
      </p:sp>
      <p:pic>
        <p:nvPicPr>
          <p:cNvPr id="159" name="Google Shape;159;g22e6428cfe2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400" y="862975"/>
            <a:ext cx="5812152" cy="478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2e6428cfe2_1_21"/>
          <p:cNvSpPr txBox="1"/>
          <p:nvPr/>
        </p:nvSpPr>
        <p:spPr>
          <a:xfrm>
            <a:off x="6566525" y="5726450"/>
            <a:ext cx="410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Image source : Aldosari, 2022</a:t>
            </a:r>
            <a:endParaRPr sz="1600"/>
          </a:p>
        </p:txBody>
      </p:sp>
      <p:sp>
        <p:nvSpPr>
          <p:cNvPr id="161" name="Google Shape;161;g22e6428cfe2_1_21"/>
          <p:cNvSpPr txBox="1"/>
          <p:nvPr/>
        </p:nvSpPr>
        <p:spPr>
          <a:xfrm>
            <a:off x="147900" y="224100"/>
            <a:ext cx="1128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Times New Roman"/>
                <a:ea typeface="Times New Roman"/>
                <a:cs typeface="Times New Roman"/>
                <a:sym typeface="Times New Roman"/>
              </a:rPr>
              <a:t>DWARF MONGOOSE OPTIMIZATION ALGORITHM (DMOA)</a:t>
            </a:r>
            <a:r>
              <a:rPr b="1" lang="en-US" sz="26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1" i="1" lang="en-US" sz="2600">
                <a:latin typeface="Times New Roman"/>
                <a:ea typeface="Times New Roman"/>
                <a:cs typeface="Times New Roman"/>
                <a:sym typeface="Times New Roman"/>
              </a:rPr>
              <a:t>Agushka et al(2022)</a:t>
            </a:r>
            <a:endParaRPr b="1" i="1"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e6428cfe2_1_29"/>
          <p:cNvSpPr txBox="1"/>
          <p:nvPr>
            <p:ph idx="1" type="body"/>
          </p:nvPr>
        </p:nvSpPr>
        <p:spPr>
          <a:xfrm>
            <a:off x="567450" y="362550"/>
            <a:ext cx="9228300" cy="3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20000"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6833"/>
              <a:buNone/>
            </a:pPr>
            <a:r>
              <a:t/>
            </a:r>
            <a:endParaRPr b="0" i="0" sz="6300">
              <a:solidFill>
                <a:srgbClr val="FF0000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39350"/>
              <a:buNone/>
            </a:pPr>
            <a:r>
              <a:t/>
            </a:r>
            <a:endParaRPr b="0" i="0" sz="107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39350"/>
              <a:buNone/>
            </a:pPr>
            <a:r>
              <a:t/>
            </a:r>
            <a:endParaRPr b="0" i="0" sz="107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10526"/>
              <a:buNone/>
            </a:pPr>
            <a:r>
              <a:t/>
            </a:r>
            <a:endParaRPr b="0" i="0"/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10526"/>
              <a:buNone/>
            </a:pPr>
            <a:r>
              <a:t/>
            </a:r>
            <a:endParaRPr b="0" i="0"/>
          </a:p>
        </p:txBody>
      </p:sp>
      <p:sp>
        <p:nvSpPr>
          <p:cNvPr id="167" name="Google Shape;167;g22e6428cfe2_1_29"/>
          <p:cNvSpPr txBox="1"/>
          <p:nvPr/>
        </p:nvSpPr>
        <p:spPr>
          <a:xfrm>
            <a:off x="659125" y="1339750"/>
            <a:ext cx="52479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intelligence</a:t>
            </a:r>
            <a:r>
              <a:rPr lang="en-US" sz="2000">
                <a:solidFill>
                  <a:schemeClr val="dk1"/>
                </a:solidFill>
              </a:rPr>
              <a:t> based optimization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Fick’s first rule of diffusion.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Simulate diffusion phase, equilibrium phase, &amp; steady state phase.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Good exploration &amp; exploitation.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68" name="Google Shape;168;g22e6428cfe2_1_29"/>
          <p:cNvSpPr txBox="1"/>
          <p:nvPr/>
        </p:nvSpPr>
        <p:spPr>
          <a:xfrm>
            <a:off x="344925" y="327900"/>
            <a:ext cx="11195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FICK’S LAW </a:t>
            </a:r>
            <a:r>
              <a:rPr b="1"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 (FLA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): </a:t>
            </a:r>
            <a:r>
              <a:rPr b="1"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Hashim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1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 al. 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(20</a:t>
            </a:r>
            <a:r>
              <a:rPr b="1"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i="0" sz="2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38cb534e81_0_9"/>
          <p:cNvSpPr txBox="1"/>
          <p:nvPr>
            <p:ph type="title"/>
          </p:nvPr>
        </p:nvSpPr>
        <p:spPr>
          <a:xfrm>
            <a:off x="463876" y="266701"/>
            <a:ext cx="9228300" cy="83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</a:t>
            </a:r>
            <a:endParaRPr/>
          </a:p>
        </p:txBody>
      </p:sp>
      <p:graphicFrame>
        <p:nvGraphicFramePr>
          <p:cNvPr id="174" name="Google Shape;174;g238cb534e81_0_9"/>
          <p:cNvGraphicFramePr/>
          <p:nvPr/>
        </p:nvGraphicFramePr>
        <p:xfrm>
          <a:off x="360219" y="1143004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{D87F2AD2-4704-408F-986A-0F7F5CA373F1}</a:tableStyleId>
              </a:tblPr>
              <a:tblGrid>
                <a:gridCol w="3880025"/>
                <a:gridCol w="3594875"/>
                <a:gridCol w="3594875"/>
              </a:tblGrid>
              <a:tr h="57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Parameter</a:t>
                      </a:r>
                      <a:endParaRPr b="1"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UOT32</a:t>
                      </a:r>
                      <a:endParaRPr b="1"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UOT100</a:t>
                      </a:r>
                      <a:endParaRPr b="1" sz="2400" u="none" cap="none" strike="noStrike"/>
                    </a:p>
                  </a:txBody>
                  <a:tcPr marT="91425" marB="91425" marR="91425" marL="91425"/>
                </a:tc>
              </a:tr>
              <a:tr h="618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#Images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24241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74042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</a:tr>
              <a:tr h="618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#Videos (Class)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104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</a:tr>
              <a:tr h="618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Frame Rate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29.15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26.2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</a:tr>
              <a:tr h="618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Avg. #frames/video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757.53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698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</a:tr>
              <a:tr h="618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Dataset size (GB)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3.76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6.26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38cb534e81_0_14"/>
          <p:cNvSpPr txBox="1"/>
          <p:nvPr>
            <p:ph type="title"/>
          </p:nvPr>
        </p:nvSpPr>
        <p:spPr>
          <a:xfrm>
            <a:off x="449351" y="412001"/>
            <a:ext cx="9228300" cy="83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 MEASURES</a:t>
            </a:r>
            <a:endParaRPr/>
          </a:p>
        </p:txBody>
      </p:sp>
      <p:graphicFrame>
        <p:nvGraphicFramePr>
          <p:cNvPr id="180" name="Google Shape;180;g238cb534e81_0_14"/>
          <p:cNvGraphicFramePr/>
          <p:nvPr/>
        </p:nvGraphicFramePr>
        <p:xfrm>
          <a:off x="449350" y="108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{5B865CD4-40EA-4A53-98C7-4C71AB1F6DB3}</a:tableStyleId>
              </a:tblPr>
              <a:tblGrid>
                <a:gridCol w="2222650"/>
                <a:gridCol w="5099500"/>
                <a:gridCol w="3571325"/>
              </a:tblGrid>
              <a:tr h="102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</a:rPr>
                        <a:t>Name</a:t>
                      </a:r>
                      <a:endParaRPr b="1"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</a:rPr>
                        <a:t>Equation</a:t>
                      </a:r>
                      <a:endParaRPr b="1"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</a:rPr>
                        <a:t>Range(Min-Max)</a:t>
                      </a:r>
                      <a:endParaRPr b="1"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102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</a:rPr>
                        <a:t>A</a:t>
                      </a:r>
                      <a:r>
                        <a:rPr b="1" lang="en-US" sz="2400">
                          <a:solidFill>
                            <a:schemeClr val="lt1"/>
                          </a:solidFill>
                        </a:rPr>
                        <a:t>ccuracy</a:t>
                      </a:r>
                      <a:endParaRPr b="1"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0.942-0.985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102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</a:rPr>
                        <a:t>Feature</a:t>
                      </a:r>
                      <a:endParaRPr b="1"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20-1347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102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</a:rPr>
                        <a:t>Fitness</a:t>
                      </a:r>
                      <a:endParaRPr b="1"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0.016-0.063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1" name="Google Shape;181;g238cb534e81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150" y="4265725"/>
            <a:ext cx="231287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238cb534e81_0_14"/>
          <p:cNvSpPr txBox="1"/>
          <p:nvPr/>
        </p:nvSpPr>
        <p:spPr>
          <a:xfrm>
            <a:off x="3117550" y="3451925"/>
            <a:ext cx="42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g238cb534e81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775" y="2302125"/>
            <a:ext cx="3599250" cy="736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38cb534e81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7788" y="3283928"/>
            <a:ext cx="2363590" cy="7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38cb534e81_0_14"/>
          <p:cNvSpPr txBox="1"/>
          <p:nvPr/>
        </p:nvSpPr>
        <p:spPr>
          <a:xfrm>
            <a:off x="3500175" y="5399025"/>
            <a:ext cx="24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ɣ= Detection loss,  ɑ+𝛽 = 1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38cb534e81_0_0"/>
          <p:cNvSpPr txBox="1"/>
          <p:nvPr>
            <p:ph type="title"/>
          </p:nvPr>
        </p:nvSpPr>
        <p:spPr>
          <a:xfrm>
            <a:off x="533400" y="304801"/>
            <a:ext cx="9711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OBSERVATIONS</a:t>
            </a:r>
            <a:endParaRPr b="1"/>
          </a:p>
        </p:txBody>
      </p:sp>
      <p:sp>
        <p:nvSpPr>
          <p:cNvPr descr="Image result for anatomy of speech model images" id="191" name="Google Shape;191;g238cb534e81_0_0"/>
          <p:cNvSpPr/>
          <p:nvPr/>
        </p:nvSpPr>
        <p:spPr>
          <a:xfrm>
            <a:off x="1679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anatomy of speech model images" id="192" name="Google Shape;192;g238cb534e81_0_0"/>
          <p:cNvSpPr/>
          <p:nvPr/>
        </p:nvSpPr>
        <p:spPr>
          <a:xfrm>
            <a:off x="1679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anatomy of speech model images" id="193" name="Google Shape;193;g238cb534e81_0_0"/>
          <p:cNvSpPr/>
          <p:nvPr/>
        </p:nvSpPr>
        <p:spPr>
          <a:xfrm>
            <a:off x="1679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anatomy of speech model images" id="194" name="Google Shape;194;g238cb534e81_0_0"/>
          <p:cNvSpPr/>
          <p:nvPr/>
        </p:nvSpPr>
        <p:spPr>
          <a:xfrm>
            <a:off x="1679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238cb534e81_0_0"/>
          <p:cNvSpPr txBox="1"/>
          <p:nvPr>
            <p:ph idx="1" type="body"/>
          </p:nvPr>
        </p:nvSpPr>
        <p:spPr>
          <a:xfrm>
            <a:off x="533400" y="1143000"/>
            <a:ext cx="11129400" cy="49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UOT-32 dataset </a:t>
            </a:r>
            <a:r>
              <a:rPr b="0" i="0" lang="en-US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(32 classes &amp; 24241 images)</a:t>
            </a:r>
            <a:r>
              <a:rPr b="0" i="0" lang="en-US">
                <a:latin typeface="Arial"/>
                <a:ea typeface="Arial"/>
                <a:cs typeface="Arial"/>
                <a:sym typeface="Arial"/>
              </a:rPr>
              <a:t> from Kaggle.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Preprocessing &amp; model training using Python.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Normalization &amp; Image Dataset Directory are used.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Feature encoding using pre-trained models</a:t>
            </a:r>
            <a:r>
              <a:rPr b="0" i="0" lang="en-US">
                <a:latin typeface="Arial"/>
                <a:ea typeface="Arial"/>
                <a:cs typeface="Arial"/>
                <a:sym typeface="Arial"/>
              </a:rPr>
              <a:t>: VGG-16, VGG-19, ResNet-50, ResNet-101,ResNet-152.</a:t>
            </a:r>
            <a:endParaRPr b="0" i="0" sz="14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n-US">
                <a:latin typeface="Arial"/>
                <a:ea typeface="Arial"/>
                <a:cs typeface="Arial"/>
                <a:sym typeface="Arial"/>
              </a:rPr>
              <a:t>elect salient feature subset using NIA.</a:t>
            </a:r>
            <a:endParaRPr b="0" i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04f23ab6d8_0_10"/>
          <p:cNvSpPr txBox="1"/>
          <p:nvPr>
            <p:ph type="title"/>
          </p:nvPr>
        </p:nvSpPr>
        <p:spPr>
          <a:xfrm>
            <a:off x="326550" y="105600"/>
            <a:ext cx="108477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i="0" lang="en-US" sz="3200">
                <a:latin typeface="Times New Roman"/>
                <a:ea typeface="Times New Roman"/>
                <a:cs typeface="Times New Roman"/>
                <a:sym typeface="Times New Roman"/>
              </a:rPr>
              <a:t>RESULTS: </a:t>
            </a:r>
            <a:endParaRPr b="1" i="0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01" name="Google Shape;201;g204f23ab6d8_0_10"/>
          <p:cNvGraphicFramePr/>
          <p:nvPr/>
        </p:nvGraphicFramePr>
        <p:xfrm>
          <a:off x="107213" y="9030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{0236D61C-59FE-4F94-A621-E4E07E1C5F4B}</a:tableStyleId>
              </a:tblPr>
              <a:tblGrid>
                <a:gridCol w="1033150"/>
                <a:gridCol w="1404875"/>
                <a:gridCol w="1685725"/>
                <a:gridCol w="1545525"/>
                <a:gridCol w="1677400"/>
                <a:gridCol w="1543650"/>
                <a:gridCol w="1529100"/>
                <a:gridCol w="1558125"/>
              </a:tblGrid>
              <a:tr h="489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Model</a:t>
                      </a:r>
                      <a:endParaRPr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</a:rPr>
                        <a:t>Parameter</a:t>
                      </a:r>
                      <a:endParaRPr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PSO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RSA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SSA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DMO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FLA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4162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VGG -16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Mean (S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.D.</a:t>
                      </a: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/>
                        <a:t>0.979</a:t>
                      </a:r>
                      <a:r>
                        <a:rPr lang="en-US" sz="1600"/>
                        <a:t> </a:t>
                      </a:r>
                      <a:r>
                        <a:rPr lang="en-US" sz="1600" u="none" cap="none" strike="noStrike"/>
                        <a:t>(0</a:t>
                      </a:r>
                      <a:r>
                        <a:rPr lang="en-US" sz="1600"/>
                        <a:t>.002</a:t>
                      </a:r>
                      <a:r>
                        <a:rPr lang="en-US" sz="1600" u="none" cap="none" strike="noStrike"/>
                        <a:t>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/>
                        <a:t>0.972</a:t>
                      </a:r>
                      <a:r>
                        <a:rPr lang="en-US" sz="1600"/>
                        <a:t> </a:t>
                      </a:r>
                      <a:r>
                        <a:rPr lang="en-US" sz="1600" u="none" cap="none" strike="noStrike"/>
                        <a:t>(0.00</a:t>
                      </a:r>
                      <a:r>
                        <a:rPr lang="en-US" sz="1600"/>
                        <a:t>3</a:t>
                      </a:r>
                      <a:r>
                        <a:rPr lang="en-US" sz="1600" u="none" cap="none" strike="noStrike"/>
                        <a:t>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/>
                        <a:t>0.981</a:t>
                      </a:r>
                      <a:r>
                        <a:rPr lang="en-US" sz="1600"/>
                        <a:t> </a:t>
                      </a:r>
                      <a:r>
                        <a:rPr lang="en-US" sz="1600" u="none" cap="none" strike="noStrike"/>
                        <a:t>(0.002)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0.982 (0.002)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0.981 (0.002)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0.981 (002)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162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/>
                        <a:t>Min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 u="none" cap="none" strike="noStrike"/>
                        <a:t>Max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/>
                        <a:t>0.977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 u="none" cap="none" strike="noStrike"/>
                        <a:t>0.98</a:t>
                      </a:r>
                      <a:r>
                        <a:rPr lang="en-US" sz="1600"/>
                        <a:t>4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/>
                        <a:t>0.974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 u="none" cap="none" strike="noStrike"/>
                        <a:t>0.982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/>
                        <a:t>0.97</a:t>
                      </a:r>
                      <a:r>
                        <a:rPr lang="en-US" sz="1600"/>
                        <a:t>7–</a:t>
                      </a:r>
                      <a:r>
                        <a:rPr lang="en-US" sz="1600" u="none" cap="none" strike="noStrike"/>
                        <a:t>0.984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0.979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0.985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0.977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0.985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0.978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0.985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62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VGG -19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/>
                        <a:t>Mean(S</a:t>
                      </a:r>
                      <a:r>
                        <a:rPr lang="en-US" sz="1600"/>
                        <a:t>.D.</a:t>
                      </a:r>
                      <a:r>
                        <a:rPr lang="en-US" sz="1600" u="none" cap="none" strike="noStrike"/>
                        <a:t>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0.979 (0.002)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0.976 (0.002)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0.979 (0.002)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0.980 (0.002)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0.979 (0.002)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0.979 (0.002)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974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Min–Max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0.977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0.983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0.971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0.982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0.976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0.983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0.976–0.984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0.976–0.983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0.976–0.984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62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ResNet-50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Mean(S.D.)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0.945 (0.001)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0.979 (0.002)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0.947 (0.001)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0.981 (0.003)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0.954 (0.002)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0.981 (0.002)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162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Min–Max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0.942–0.947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0.974–0.983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0.945–0.948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0.976–0.984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0.951–0.956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0.978–0.984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62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ResNet-101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Mean(S.D.)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0.961 (0.003)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0.961 (0.003)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.964 (0.003)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0.961 (0.003)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0.962 (0.002)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0.961 (0.003)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162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Min–Max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0.956–0.964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0.957–0.965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0.956–0.964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0.955–0.965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0.958–0.965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0.955–0.965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62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es</a:t>
                      </a: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et</a:t>
                      </a: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-152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Mean(S.D.)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0.959 (0.002)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0.960 (0.00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0.959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(0.00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0.960 (0.002)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0.960 (0.002)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0.959 (0.002)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162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Min–Max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0.956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0.96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4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0.956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0.9640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0.957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0.96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3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0.958–0.965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0.958–0.964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0.957–0.964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2" name="Google Shape;202;g204f23ab6d8_0_10"/>
          <p:cNvSpPr txBox="1"/>
          <p:nvPr/>
        </p:nvSpPr>
        <p:spPr>
          <a:xfrm>
            <a:off x="1743000" y="210300"/>
            <a:ext cx="989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 1. Accuracy based </a:t>
            </a:r>
            <a:r>
              <a:rPr b="1" lang="en-US" sz="1700">
                <a:solidFill>
                  <a:schemeClr val="dk1"/>
                </a:solidFill>
              </a:rPr>
              <a:t>c</a:t>
            </a:r>
            <a:r>
              <a:rPr b="1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omparative analysis</a:t>
            </a:r>
            <a:endParaRPr b="1" i="0" sz="25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f1892bb96_3_12"/>
          <p:cNvSpPr txBox="1"/>
          <p:nvPr/>
        </p:nvSpPr>
        <p:spPr>
          <a:xfrm>
            <a:off x="1514250" y="239400"/>
            <a:ext cx="8725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</a:rPr>
              <a:t>Table 2. Selected Features based comparative analysis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8" name="Google Shape;208;g1ef1892bb96_3_12"/>
          <p:cNvGraphicFramePr/>
          <p:nvPr/>
        </p:nvGraphicFramePr>
        <p:xfrm>
          <a:off x="172100" y="8746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{0236D61C-59FE-4F94-A621-E4E07E1C5F4B}</a:tableStyleId>
              </a:tblPr>
              <a:tblGrid>
                <a:gridCol w="1106125"/>
                <a:gridCol w="1471125"/>
                <a:gridCol w="2048625"/>
                <a:gridCol w="1609325"/>
                <a:gridCol w="1403150"/>
                <a:gridCol w="1403150"/>
                <a:gridCol w="1403150"/>
                <a:gridCol w="1403150"/>
              </a:tblGrid>
              <a:tr h="454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Model</a:t>
                      </a:r>
                      <a:endParaRPr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</a:rPr>
                        <a:t>Parameter</a:t>
                      </a:r>
                      <a:endParaRPr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PSO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RSA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SSA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DMO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FLA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810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VGG -16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Mean(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S.D.</a:t>
                      </a: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89 (7.42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62 (58.149)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87 (7.021)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61 (23.852)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114 (11.723)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88 (18.333)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39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Min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Max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79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99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20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195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77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102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32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92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95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128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52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115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VGG -19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Mean(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S.D.</a:t>
                      </a: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89 (7.421)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43 (22.765)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97 (12.653)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75 (20.908)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118(10.340)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84 (27.584)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54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Min-Max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79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99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29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105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84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120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52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105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104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137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43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125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01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ResNet-50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Mean(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S.D.</a:t>
                      </a: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1215(59.52)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160(25.2554)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1185(23.41)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5</a:t>
                      </a:r>
                      <a:r>
                        <a:rPr lang="en-US" sz="1600"/>
                        <a:t>3 </a:t>
                      </a:r>
                      <a:r>
                        <a:rPr lang="en-US" sz="1600"/>
                        <a:t>(17.80)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959 (16.20)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105 (40.05)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665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Min-Max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1144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1347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123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188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1153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1214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24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87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941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987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59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194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46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ResNet-101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Mean(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S.D.</a:t>
                      </a: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144 (3.629)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118 (42.073)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146 (5.359)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125 (16.748)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160 (10.132)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167 (26.192)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39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Min-Max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138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151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98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200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138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152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106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154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146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180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123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201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11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es</a:t>
                      </a: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et</a:t>
                      </a: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-152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Mean(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S.D.</a:t>
                      </a: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228 (5.457)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163 (0)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232 (3.410)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177 (16.569)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242 (11.05</a:t>
                      </a:r>
                      <a:r>
                        <a:rPr lang="en-US" sz="1600"/>
                        <a:t>7</a:t>
                      </a:r>
                      <a:r>
                        <a:rPr lang="en-US" sz="1600"/>
                        <a:t>)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154 (65.942)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688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Min-Max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219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238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163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163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226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237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166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221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222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259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58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246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f1892bb96_3_0"/>
          <p:cNvSpPr txBox="1"/>
          <p:nvPr>
            <p:ph idx="1" type="body"/>
          </p:nvPr>
        </p:nvSpPr>
        <p:spPr>
          <a:xfrm>
            <a:off x="762000" y="741900"/>
            <a:ext cx="10820400" cy="53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aphicFrame>
        <p:nvGraphicFramePr>
          <p:cNvPr id="214" name="Google Shape;214;g1ef1892bb96_3_0"/>
          <p:cNvGraphicFramePr/>
          <p:nvPr/>
        </p:nvGraphicFramePr>
        <p:xfrm>
          <a:off x="16775" y="6858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{0236D61C-59FE-4F94-A621-E4E07E1C5F4B}</a:tableStyleId>
              </a:tblPr>
              <a:tblGrid>
                <a:gridCol w="1043425"/>
                <a:gridCol w="1638900"/>
                <a:gridCol w="1695075"/>
                <a:gridCol w="1430125"/>
                <a:gridCol w="1536925"/>
                <a:gridCol w="1536925"/>
                <a:gridCol w="1536925"/>
                <a:gridCol w="1536925"/>
              </a:tblGrid>
              <a:tr h="601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Model</a:t>
                      </a:r>
                      <a:endParaRPr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</a:rPr>
                        <a:t>Parameter</a:t>
                      </a:r>
                      <a:endParaRPr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PSO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RSA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SSA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DMO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FLA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4163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VGG -16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Mean(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S.D.</a:t>
                      </a: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0.02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2 </a:t>
                      </a: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(0.0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02</a:t>
                      </a: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/>
                        <a:t>0.02</a:t>
                      </a:r>
                      <a:r>
                        <a:rPr lang="en-US" sz="1600"/>
                        <a:t>3 </a:t>
                      </a:r>
                      <a:r>
                        <a:rPr lang="en-US" sz="1600" u="none" cap="none" strike="noStrike"/>
                        <a:t>(0.00</a:t>
                      </a:r>
                      <a:r>
                        <a:rPr lang="en-US" sz="1600"/>
                        <a:t>3</a:t>
                      </a:r>
                      <a:r>
                        <a:rPr lang="en-US" sz="1600" u="none" cap="none" strike="noStrike"/>
                        <a:t>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/>
                        <a:t>0.02</a:t>
                      </a:r>
                      <a:r>
                        <a:rPr lang="en-US" sz="1600"/>
                        <a:t>1 </a:t>
                      </a:r>
                      <a:r>
                        <a:rPr lang="en-US" sz="1600" u="none" cap="none" strike="noStrike"/>
                        <a:t>(0.00</a:t>
                      </a:r>
                      <a:r>
                        <a:rPr lang="en-US" sz="1600"/>
                        <a:t>3</a:t>
                      </a:r>
                      <a:r>
                        <a:rPr lang="en-US" sz="1600" u="none" cap="none" strike="noStrike"/>
                        <a:t>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0.019 (0.002)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0.021 (0.002)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0.021 (0.002)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71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Min-Max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/>
                        <a:t>0.0</a:t>
                      </a:r>
                      <a:r>
                        <a:rPr lang="en-US" sz="1600"/>
                        <a:t>18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0.024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/>
                        <a:t>0.0</a:t>
                      </a:r>
                      <a:r>
                        <a:rPr lang="en-US" sz="1600"/>
                        <a:t>19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0.026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/>
                        <a:t>0.0</a:t>
                      </a:r>
                      <a:r>
                        <a:rPr lang="en-US" sz="1600"/>
                        <a:t>17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0.024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0.016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0.023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0.018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0.024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0.017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0.024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49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VGG -19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Mean(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S.D.</a:t>
                      </a: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/>
                        <a:t>0.02</a:t>
                      </a:r>
                      <a:r>
                        <a:rPr lang="en-US" sz="1600"/>
                        <a:t>2 </a:t>
                      </a:r>
                      <a:r>
                        <a:rPr lang="en-US" sz="1600" u="none" cap="none" strike="noStrike"/>
                        <a:t>(0.002)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/>
                        <a:t>0.02</a:t>
                      </a:r>
                      <a:r>
                        <a:rPr lang="en-US" sz="1600"/>
                        <a:t>4 </a:t>
                      </a:r>
                      <a:r>
                        <a:rPr lang="en-US" sz="1600" u="none" cap="none" strike="noStrike"/>
                        <a:t>(0.00</a:t>
                      </a:r>
                      <a:r>
                        <a:rPr lang="en-US" sz="1600"/>
                        <a:t>3</a:t>
                      </a:r>
                      <a:r>
                        <a:rPr lang="en-US" sz="1600" u="none" cap="none" strike="noStrike"/>
                        <a:t>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/>
                        <a:t>0.022 (0.002)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0.021 (0.003)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0.022 (0.002)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0.022 (0.002)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71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Min-Max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0.018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0.024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0.020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0.029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/>
                        <a:t>0.0</a:t>
                      </a:r>
                      <a:r>
                        <a:rPr lang="en-US" sz="1600"/>
                        <a:t>18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0.025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0.017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0.024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0.018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0.025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0.018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0.025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30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ResNet-50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Mean(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S.D.</a:t>
                      </a: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0.060 (0.002)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0.023 (0.002)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0.059 (0.001)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0.019 (0.003)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0.051 (0.002)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0.019 (0.003)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71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Min-Max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0.057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0.063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0.018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0.026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0.057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0.060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0.016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0.024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0.048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0.054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0.016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0.023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87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ResNet-101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Mean(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S.D.</a:t>
                      </a: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0.039 (0.003)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</a:t>
                      </a:r>
                      <a:r>
                        <a:rPr lang="en-US" sz="1600"/>
                        <a:t>39 </a:t>
                      </a:r>
                      <a:r>
                        <a:rPr lang="en-US" sz="1600"/>
                        <a:t>(0.003)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0.039 (0.003)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0.039 (0.003)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0.038 (0.002)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0.039 (0.003)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71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Min-Max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0.036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0.044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0.035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0.044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0.036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0.045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0.035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0.045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0.035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0.042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0.035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0.045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197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es</a:t>
                      </a: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et</a:t>
                      </a: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-152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Mean(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S.D.</a:t>
                      </a: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/>
                        <a:t>0.04</a:t>
                      </a:r>
                      <a:r>
                        <a:rPr lang="en-US" sz="1600"/>
                        <a:t>2 </a:t>
                      </a:r>
                      <a:r>
                        <a:rPr lang="en-US" sz="1600" u="none" cap="none" strike="noStrike"/>
                        <a:t>(0.00</a:t>
                      </a:r>
                      <a:r>
                        <a:rPr lang="en-US" sz="1600"/>
                        <a:t>2</a:t>
                      </a:r>
                      <a:r>
                        <a:rPr lang="en-US" sz="1600" u="none" cap="none" strike="noStrike"/>
                        <a:t>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/>
                        <a:t>0.04</a:t>
                      </a:r>
                      <a:r>
                        <a:rPr lang="en-US" sz="1600"/>
                        <a:t>1 </a:t>
                      </a:r>
                      <a:r>
                        <a:rPr lang="en-US" sz="1600" u="none" cap="none" strike="noStrike"/>
                        <a:t>(0.00</a:t>
                      </a:r>
                      <a:r>
                        <a:rPr lang="en-US" sz="1600"/>
                        <a:t>2</a:t>
                      </a:r>
                      <a:r>
                        <a:rPr lang="en-US" sz="1600" u="none" cap="none" strike="noStrike"/>
                        <a:t>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/>
                        <a:t>0.04</a:t>
                      </a:r>
                      <a:r>
                        <a:rPr lang="en-US" sz="1600"/>
                        <a:t>2 (0.002)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0.041 (0.002)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0.041 (0.002)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0.041 (0.002)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71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Min-Max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/>
                        <a:t>0.037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 u="none" cap="none" strike="noStrike"/>
                        <a:t>0.044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/>
                        <a:t> 0.036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 u="none" cap="none" strike="noStrike"/>
                        <a:t>0.043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/>
                        <a:t>0.03</a:t>
                      </a:r>
                      <a:r>
                        <a:rPr lang="en-US" sz="1600"/>
                        <a:t>8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 u="none" cap="none" strike="noStrike"/>
                        <a:t>0.04</a:t>
                      </a:r>
                      <a:r>
                        <a:rPr lang="en-US" sz="1600"/>
                        <a:t>4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0.036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0.043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/>
                        <a:t> 0.03</a:t>
                      </a:r>
                      <a:r>
                        <a:rPr lang="en-US" sz="1600"/>
                        <a:t>7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 u="none" cap="none" strike="noStrike"/>
                        <a:t>0.04</a:t>
                      </a:r>
                      <a:r>
                        <a:rPr lang="en-US" sz="1600"/>
                        <a:t>3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0.037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0.043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15" name="Google Shape;215;g1ef1892bb96_3_0"/>
          <p:cNvSpPr txBox="1"/>
          <p:nvPr/>
        </p:nvSpPr>
        <p:spPr>
          <a:xfrm>
            <a:off x="2413150" y="85350"/>
            <a:ext cx="716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</a:t>
            </a:r>
            <a:r>
              <a:rPr b="1" lang="en-US" sz="1700"/>
              <a:t>3. </a:t>
            </a: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700">
                <a:solidFill>
                  <a:schemeClr val="dk1"/>
                </a:solidFill>
              </a:rPr>
              <a:t>Fitness value based </a:t>
            </a:r>
            <a:r>
              <a:rPr b="1" lang="en-US" sz="1700"/>
              <a:t>c</a:t>
            </a: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omparative analysis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ef1892bb96_3_6"/>
          <p:cNvSpPr txBox="1"/>
          <p:nvPr>
            <p:ph idx="1" type="body"/>
          </p:nvPr>
        </p:nvSpPr>
        <p:spPr>
          <a:xfrm>
            <a:off x="761988" y="0"/>
            <a:ext cx="101148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</a:rPr>
              <a:t>Table 4. Computational Time(sec) based comparative analysis</a:t>
            </a:r>
            <a:endParaRPr b="1" sz="2300">
              <a:solidFill>
                <a:srgbClr val="FF0000"/>
              </a:solidFill>
            </a:endParaRPr>
          </a:p>
        </p:txBody>
      </p:sp>
      <p:graphicFrame>
        <p:nvGraphicFramePr>
          <p:cNvPr id="221" name="Google Shape;221;g1ef1892bb96_3_6"/>
          <p:cNvGraphicFramePr/>
          <p:nvPr/>
        </p:nvGraphicFramePr>
        <p:xfrm>
          <a:off x="118698" y="5205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{0236D61C-59FE-4F94-A621-E4E07E1C5F4B}</a:tableStyleId>
              </a:tblPr>
              <a:tblGrid>
                <a:gridCol w="1054775"/>
                <a:gridCol w="1396300"/>
                <a:gridCol w="1610075"/>
                <a:gridCol w="1509775"/>
                <a:gridCol w="1794100"/>
                <a:gridCol w="1608500"/>
                <a:gridCol w="1475525"/>
                <a:gridCol w="1505575"/>
              </a:tblGrid>
              <a:tr h="62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</a:rPr>
                        <a:t>Model</a:t>
                      </a:r>
                      <a:endParaRPr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Parameter</a:t>
                      </a:r>
                      <a:endParaRPr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RSA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SSA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SO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DMO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FLA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4333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VGG -16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 u="none" cap="none" strike="noStrike">
                          <a:solidFill>
                            <a:schemeClr val="dk1"/>
                          </a:solidFill>
                        </a:rPr>
                        <a:t>Mean (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SD</a:t>
                      </a:r>
                      <a:r>
                        <a:rPr lang="en-US" sz="1700" u="none" cap="none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sz="1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29.635 (2.263)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35.421 (2.494)</a:t>
                      </a:r>
                      <a:endParaRPr sz="16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30.202 (1.691)</a:t>
                      </a:r>
                      <a:endParaRPr sz="16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23.396 (0.686)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68.819 (1.167)</a:t>
                      </a:r>
                      <a:endParaRPr sz="16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39.553(4.946)</a:t>
                      </a:r>
                      <a:endParaRPr sz="16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27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Min-Max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27.389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34.620</a:t>
                      </a:r>
                      <a:endParaRPr sz="16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31.869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38.441</a:t>
                      </a:r>
                      <a:endParaRPr sz="16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27.692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33.818</a:t>
                      </a:r>
                      <a:endParaRPr sz="16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 </a:t>
                      </a:r>
                      <a:r>
                        <a:rPr lang="en-US" sz="1600"/>
                        <a:t>22.489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24.480</a:t>
                      </a:r>
                      <a:endParaRPr sz="16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66.730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70.211</a:t>
                      </a:r>
                      <a:endParaRPr sz="16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33.085 - 48.309</a:t>
                      </a:r>
                      <a:endParaRPr sz="16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84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VGG -19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/>
                        <a:t>Mean (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SD</a:t>
                      </a:r>
                      <a:r>
                        <a:rPr lang="en-US" sz="1600" u="none" cap="none" strike="noStrike"/>
                        <a:t>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29.635 (2.266)</a:t>
                      </a:r>
                      <a:endParaRPr sz="16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38.963(1.810)</a:t>
                      </a:r>
                      <a:endParaRPr sz="16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31.532(2.992)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22.198 (0.768)</a:t>
                      </a:r>
                      <a:endParaRPr sz="16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68.935 (4.218)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39.607 (3.910)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184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Min-Max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27.388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34.620</a:t>
                      </a:r>
                      <a:endParaRPr sz="16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35.620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41.731</a:t>
                      </a:r>
                      <a:endParaRPr sz="16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28.429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36.988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20.651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 23.161</a:t>
                      </a:r>
                      <a:endParaRPr sz="16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/>
                        <a:t>63.015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72.855</a:t>
                      </a:r>
                      <a:endParaRPr sz="16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35.026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45.644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82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ResNet-50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Mean(STD)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407.595 (24.661)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180.896 (6.685)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700.992 (92.339)</a:t>
                      </a:r>
                      <a:endParaRPr sz="16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304.127 (15.270)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588.928 (13.899)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215.865 (15.906)</a:t>
                      </a:r>
                      <a:endParaRPr sz="16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4759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Min-Max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375.79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449.22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171.66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191.85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633.37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939.89</a:t>
                      </a:r>
                      <a:endParaRPr sz="16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287.78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335.12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576.25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615.98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201.12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251.06</a:t>
                      </a:r>
                      <a:endParaRPr sz="16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83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ResNet-101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Mean(STD)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49.572 (1.522)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56.468 (3.871)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  </a:t>
                      </a:r>
                      <a:r>
                        <a:rPr lang="en-US" sz="1600"/>
                        <a:t>49.593 (1.704)</a:t>
                      </a:r>
                      <a:endParaRPr sz="16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39.391 (0.787)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91.678 (6.321)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60.211 (3.309)</a:t>
                      </a:r>
                      <a:endParaRPr sz="16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4184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Min-Max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47.886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53.608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49.137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61.469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47.142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52.124</a:t>
                      </a:r>
                      <a:endParaRPr sz="16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38.207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41.012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83.320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98.144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54.368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64.811</a:t>
                      </a:r>
                      <a:endParaRPr sz="16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84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es</a:t>
                      </a: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et</a:t>
                      </a: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-152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/>
                        <a:t>Mean(S</a:t>
                      </a:r>
                      <a:r>
                        <a:rPr lang="en-US" sz="1600"/>
                        <a:t>TD</a:t>
                      </a:r>
                      <a:r>
                        <a:rPr lang="en-US" sz="1600" u="none" cap="none" strike="noStrike"/>
                        <a:t>)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76.374 (1.179)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80.004 (2.422)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73.206 (3.589)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62.948 (0.737)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146.823 (1.646)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75.294 (7.246)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782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/>
                        <a:t>Min-Ma</a:t>
                      </a:r>
                      <a:r>
                        <a:rPr lang="en-US" sz="1600"/>
                        <a:t>x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74.774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78.094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73.578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81.159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69.566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78.963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61.728 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64.150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143.440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149.3</a:t>
                      </a:r>
                      <a:endParaRPr sz="1600"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66.440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–</a:t>
                      </a:r>
                      <a:r>
                        <a:rPr lang="en-US" sz="1600"/>
                        <a:t>85.756</a:t>
                      </a:r>
                      <a:endParaRPr sz="16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2e9436be08_3_101"/>
          <p:cNvSpPr txBox="1"/>
          <p:nvPr/>
        </p:nvSpPr>
        <p:spPr>
          <a:xfrm>
            <a:off x="4050600" y="3002575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/>
              <a:t>VGG-19 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22e9436be08_3_101"/>
          <p:cNvSpPr txBox="1"/>
          <p:nvPr>
            <p:ph type="title"/>
          </p:nvPr>
        </p:nvSpPr>
        <p:spPr>
          <a:xfrm>
            <a:off x="401525" y="105600"/>
            <a:ext cx="104463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i="0" lang="en-US" sz="3200">
                <a:latin typeface="Times New Roman"/>
                <a:ea typeface="Times New Roman"/>
                <a:cs typeface="Times New Roman"/>
                <a:sym typeface="Times New Roman"/>
              </a:rPr>
              <a:t>Pre-trained model a</a:t>
            </a:r>
            <a:r>
              <a:rPr b="1" i="0" lang="en-US" sz="3200">
                <a:latin typeface="Times New Roman"/>
                <a:ea typeface="Times New Roman"/>
                <a:cs typeface="Times New Roman"/>
                <a:sym typeface="Times New Roman"/>
              </a:rPr>
              <a:t>ccuracy</a:t>
            </a:r>
            <a:endParaRPr b="1" i="0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g22e9436be08_3_101"/>
          <p:cNvSpPr txBox="1"/>
          <p:nvPr/>
        </p:nvSpPr>
        <p:spPr>
          <a:xfrm>
            <a:off x="7898275" y="3007300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</a:t>
            </a:r>
            <a:r>
              <a:rPr b="1" lang="en-US">
                <a:solidFill>
                  <a:schemeClr val="dk1"/>
                </a:solidFill>
              </a:rPr>
              <a:t>ResNet-50</a:t>
            </a:r>
            <a:endParaRPr/>
          </a:p>
        </p:txBody>
      </p:sp>
      <p:sp>
        <p:nvSpPr>
          <p:cNvPr id="229" name="Google Shape;229;g22e9436be08_3_101"/>
          <p:cNvSpPr txBox="1"/>
          <p:nvPr/>
        </p:nvSpPr>
        <p:spPr>
          <a:xfrm>
            <a:off x="2152638" y="5805200"/>
            <a:ext cx="30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ResNet-101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30" name="Google Shape;230;g22e9436be08_3_101"/>
          <p:cNvSpPr txBox="1"/>
          <p:nvPr/>
        </p:nvSpPr>
        <p:spPr>
          <a:xfrm>
            <a:off x="6557225" y="5773700"/>
            <a:ext cx="28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ResNet-152</a:t>
            </a:r>
            <a:endParaRPr/>
          </a:p>
        </p:txBody>
      </p:sp>
      <p:pic>
        <p:nvPicPr>
          <p:cNvPr id="231" name="Google Shape;231;g22e9436be08_3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0"/>
            <a:ext cx="3657600" cy="22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2e9436be08_3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2763" y="762013"/>
            <a:ext cx="3657600" cy="22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2e9436be08_3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8275" y="762000"/>
            <a:ext cx="3657600" cy="22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2e9436be08_3_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5500" y="3555200"/>
            <a:ext cx="3657600" cy="22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2e9436be08_3_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8063" y="3478975"/>
            <a:ext cx="3657600" cy="2285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2e9436be08_3_101"/>
          <p:cNvSpPr txBox="1"/>
          <p:nvPr/>
        </p:nvSpPr>
        <p:spPr>
          <a:xfrm>
            <a:off x="1016000" y="3045400"/>
            <a:ext cx="22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VGG-16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533400" y="266701"/>
            <a:ext cx="10744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96" name="Google Shape;96;p2"/>
          <p:cNvSpPr txBox="1"/>
          <p:nvPr>
            <p:ph idx="1" type="body"/>
          </p:nvPr>
        </p:nvSpPr>
        <p:spPr>
          <a:xfrm>
            <a:off x="533400" y="1322549"/>
            <a:ext cx="10744200" cy="42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Research Objective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Introduction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Literature </a:t>
            </a:r>
            <a:r>
              <a:rPr i="0" lang="en-US">
                <a:latin typeface="Arial"/>
                <a:ea typeface="Arial"/>
                <a:cs typeface="Arial"/>
                <a:sym typeface="Arial"/>
              </a:rPr>
              <a:t>Review</a:t>
            </a:r>
            <a:endParaRPr i="0" sz="22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Nature Inspired Algorithms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Observations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Database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Performance measures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Results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Future Plan</a:t>
            </a:r>
            <a:endParaRPr i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e9436be08_3_123"/>
          <p:cNvSpPr txBox="1"/>
          <p:nvPr/>
        </p:nvSpPr>
        <p:spPr>
          <a:xfrm>
            <a:off x="4133550" y="3002280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/>
              <a:t> VGG-19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22e9436be08_3_123"/>
          <p:cNvSpPr txBox="1"/>
          <p:nvPr/>
        </p:nvSpPr>
        <p:spPr>
          <a:xfrm>
            <a:off x="8058900" y="3002280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</a:t>
            </a:r>
            <a:r>
              <a:rPr b="1" lang="en-US">
                <a:solidFill>
                  <a:schemeClr val="dk1"/>
                </a:solidFill>
              </a:rPr>
              <a:t>ResNet-50</a:t>
            </a:r>
            <a:endParaRPr/>
          </a:p>
        </p:txBody>
      </p:sp>
      <p:sp>
        <p:nvSpPr>
          <p:cNvPr id="243" name="Google Shape;243;g22e9436be08_3_123"/>
          <p:cNvSpPr txBox="1"/>
          <p:nvPr/>
        </p:nvSpPr>
        <p:spPr>
          <a:xfrm>
            <a:off x="2152638" y="5729000"/>
            <a:ext cx="30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ResNet-101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44" name="Google Shape;244;g22e9436be08_3_123"/>
          <p:cNvSpPr txBox="1"/>
          <p:nvPr/>
        </p:nvSpPr>
        <p:spPr>
          <a:xfrm>
            <a:off x="6557225" y="5730240"/>
            <a:ext cx="28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ResNet-152</a:t>
            </a:r>
            <a:endParaRPr/>
          </a:p>
        </p:txBody>
      </p:sp>
      <p:pic>
        <p:nvPicPr>
          <p:cNvPr id="245" name="Google Shape;245;g22e9436be08_3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48" y="762000"/>
            <a:ext cx="3657600" cy="22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2e9436be08_3_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2504" y="762000"/>
            <a:ext cx="3657600" cy="22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22e9436be08_3_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0416" y="838213"/>
            <a:ext cx="3657600" cy="22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2e9436be08_3_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4792" y="3474720"/>
            <a:ext cx="3657600" cy="22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22e9436be08_3_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6208" y="3474720"/>
            <a:ext cx="3657600" cy="2285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22e9436be08_3_123"/>
          <p:cNvSpPr txBox="1"/>
          <p:nvPr/>
        </p:nvSpPr>
        <p:spPr>
          <a:xfrm>
            <a:off x="155450" y="-1350"/>
            <a:ext cx="58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Pre-trained model loss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g22e9436be08_3_123"/>
          <p:cNvSpPr txBox="1"/>
          <p:nvPr/>
        </p:nvSpPr>
        <p:spPr>
          <a:xfrm>
            <a:off x="829350" y="3002275"/>
            <a:ext cx="24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VGG-16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e9436be08_2_33"/>
          <p:cNvSpPr txBox="1"/>
          <p:nvPr/>
        </p:nvSpPr>
        <p:spPr>
          <a:xfrm>
            <a:off x="4371425" y="3048000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VGG-19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22e9436be08_2_33"/>
          <p:cNvSpPr txBox="1"/>
          <p:nvPr/>
        </p:nvSpPr>
        <p:spPr>
          <a:xfrm>
            <a:off x="8245650" y="3047999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lang="en-US"/>
              <a:t>e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lang="en-US"/>
              <a:t>et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en-US"/>
              <a:t>50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22e9436be08_2_33"/>
          <p:cNvSpPr txBox="1"/>
          <p:nvPr>
            <p:ph type="title"/>
          </p:nvPr>
        </p:nvSpPr>
        <p:spPr>
          <a:xfrm>
            <a:off x="0" y="121750"/>
            <a:ext cx="108477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i="0" lang="en-US" sz="3200">
                <a:latin typeface="Times New Roman"/>
                <a:ea typeface="Times New Roman"/>
                <a:cs typeface="Times New Roman"/>
                <a:sym typeface="Times New Roman"/>
              </a:rPr>
              <a:t>Convergence behaviour of NIA</a:t>
            </a:r>
            <a:endParaRPr b="1" i="0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9" name="Google Shape;259;g22e9436be08_2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00" y="762000"/>
            <a:ext cx="3657601" cy="22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2e9436be08_2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425" y="762000"/>
            <a:ext cx="36576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22e9436be08_2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5675" y="762000"/>
            <a:ext cx="3657599" cy="22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22e9436be08_2_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6200" y="3502325"/>
            <a:ext cx="3657599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2e9436be08_2_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4792" y="3524400"/>
            <a:ext cx="36576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2e9436be08_2_33"/>
          <p:cNvSpPr txBox="1"/>
          <p:nvPr/>
        </p:nvSpPr>
        <p:spPr>
          <a:xfrm>
            <a:off x="6245352" y="5794248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ResNet-152</a:t>
            </a:r>
            <a:endParaRPr b="1"/>
          </a:p>
        </p:txBody>
      </p:sp>
      <p:sp>
        <p:nvSpPr>
          <p:cNvPr id="265" name="Google Shape;265;g22e9436be08_2_33"/>
          <p:cNvSpPr txBox="1"/>
          <p:nvPr/>
        </p:nvSpPr>
        <p:spPr>
          <a:xfrm>
            <a:off x="1764800" y="5794425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ResNet-101</a:t>
            </a:r>
            <a:endParaRPr b="1"/>
          </a:p>
        </p:txBody>
      </p:sp>
      <p:sp>
        <p:nvSpPr>
          <p:cNvPr id="266" name="Google Shape;266;g22e9436be08_2_33"/>
          <p:cNvSpPr txBox="1"/>
          <p:nvPr/>
        </p:nvSpPr>
        <p:spPr>
          <a:xfrm>
            <a:off x="497200" y="3145650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VGG-16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2e9436be08_3_12"/>
          <p:cNvSpPr txBox="1"/>
          <p:nvPr/>
        </p:nvSpPr>
        <p:spPr>
          <a:xfrm>
            <a:off x="4500175" y="2855950"/>
            <a:ext cx="344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/>
              <a:t>RSA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22e9436be08_3_12"/>
          <p:cNvSpPr txBox="1"/>
          <p:nvPr/>
        </p:nvSpPr>
        <p:spPr>
          <a:xfrm>
            <a:off x="8542675" y="2921675"/>
            <a:ext cx="314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b="1" lang="en-US">
                <a:solidFill>
                  <a:schemeClr val="dk1"/>
                </a:solidFill>
              </a:rPr>
              <a:t>SSA</a:t>
            </a:r>
            <a:endParaRPr/>
          </a:p>
        </p:txBody>
      </p:sp>
      <p:pic>
        <p:nvPicPr>
          <p:cNvPr id="273" name="Google Shape;273;g22e9436be08_3_12"/>
          <p:cNvPicPr preferRelativeResize="0"/>
          <p:nvPr/>
        </p:nvPicPr>
        <p:blipFill rotWithShape="1">
          <a:blip r:embed="rId3">
            <a:alphaModFix/>
          </a:blip>
          <a:srcRect b="0" l="8684" r="8602" t="0"/>
          <a:stretch/>
        </p:blipFill>
        <p:spPr>
          <a:xfrm>
            <a:off x="342300" y="3200400"/>
            <a:ext cx="36576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2e9436be08_3_12"/>
          <p:cNvPicPr preferRelativeResize="0"/>
          <p:nvPr/>
        </p:nvPicPr>
        <p:blipFill rotWithShape="1">
          <a:blip r:embed="rId4">
            <a:alphaModFix/>
          </a:blip>
          <a:srcRect b="0" l="8444" r="8842" t="0"/>
          <a:stretch/>
        </p:blipFill>
        <p:spPr>
          <a:xfrm>
            <a:off x="4278850" y="3200400"/>
            <a:ext cx="36576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22e9436be08_3_12"/>
          <p:cNvPicPr preferRelativeResize="0"/>
          <p:nvPr/>
        </p:nvPicPr>
        <p:blipFill rotWithShape="1">
          <a:blip r:embed="rId5">
            <a:alphaModFix/>
          </a:blip>
          <a:srcRect b="0" l="9768" r="7518" t="0"/>
          <a:stretch/>
        </p:blipFill>
        <p:spPr>
          <a:xfrm>
            <a:off x="8312075" y="3201775"/>
            <a:ext cx="36576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2e9436be08_3_12"/>
          <p:cNvSpPr txBox="1"/>
          <p:nvPr/>
        </p:nvSpPr>
        <p:spPr>
          <a:xfrm>
            <a:off x="663825" y="5499175"/>
            <a:ext cx="30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SO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77" name="Google Shape;277;g22e9436be08_3_12"/>
          <p:cNvSpPr txBox="1"/>
          <p:nvPr/>
        </p:nvSpPr>
        <p:spPr>
          <a:xfrm>
            <a:off x="4791725" y="5494175"/>
            <a:ext cx="28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DMOA</a:t>
            </a:r>
            <a:endParaRPr/>
          </a:p>
        </p:txBody>
      </p:sp>
      <p:sp>
        <p:nvSpPr>
          <p:cNvPr id="278" name="Google Shape;278;g22e9436be08_3_12"/>
          <p:cNvSpPr txBox="1"/>
          <p:nvPr/>
        </p:nvSpPr>
        <p:spPr>
          <a:xfrm>
            <a:off x="8995500" y="5601875"/>
            <a:ext cx="231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FLA</a:t>
            </a:r>
            <a:endParaRPr/>
          </a:p>
        </p:txBody>
      </p:sp>
      <p:sp>
        <p:nvSpPr>
          <p:cNvPr id="279" name="Google Shape;279;g22e9436be08_3_12"/>
          <p:cNvSpPr txBox="1"/>
          <p:nvPr>
            <p:ph type="title"/>
          </p:nvPr>
        </p:nvSpPr>
        <p:spPr>
          <a:xfrm>
            <a:off x="156325" y="37725"/>
            <a:ext cx="108477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i="0" lang="en-US" sz="3200">
                <a:latin typeface="Times New Roman"/>
                <a:ea typeface="Times New Roman"/>
                <a:cs typeface="Times New Roman"/>
                <a:sym typeface="Times New Roman"/>
              </a:rPr>
              <a:t>Selection of VGG-16 (16 x 32 = 512) features</a:t>
            </a:r>
            <a:r>
              <a:rPr i="0" lang="en-US" sz="3200">
                <a:latin typeface="Arial"/>
                <a:ea typeface="Arial"/>
                <a:cs typeface="Arial"/>
                <a:sym typeface="Arial"/>
              </a:rPr>
              <a:t> </a:t>
            </a:r>
            <a:endParaRPr i="0" sz="2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g22e9436be08_3_12"/>
          <p:cNvPicPr preferRelativeResize="0"/>
          <p:nvPr/>
        </p:nvPicPr>
        <p:blipFill rotWithShape="1">
          <a:blip r:embed="rId6">
            <a:alphaModFix/>
          </a:blip>
          <a:srcRect b="0" l="7910" r="8204" t="0"/>
          <a:stretch/>
        </p:blipFill>
        <p:spPr>
          <a:xfrm>
            <a:off x="342300" y="591975"/>
            <a:ext cx="36576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2e9436be08_3_12"/>
          <p:cNvPicPr preferRelativeResize="0"/>
          <p:nvPr/>
        </p:nvPicPr>
        <p:blipFill rotWithShape="1">
          <a:blip r:embed="rId7">
            <a:alphaModFix/>
          </a:blip>
          <a:srcRect b="0" l="8736" r="8925" t="0"/>
          <a:stretch/>
        </p:blipFill>
        <p:spPr>
          <a:xfrm>
            <a:off x="4349575" y="591975"/>
            <a:ext cx="36576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2e9436be08_3_12"/>
          <p:cNvPicPr preferRelativeResize="0"/>
          <p:nvPr/>
        </p:nvPicPr>
        <p:blipFill rotWithShape="1">
          <a:blip r:embed="rId8">
            <a:alphaModFix/>
          </a:blip>
          <a:srcRect b="0" l="8908" r="8378" t="0"/>
          <a:stretch/>
        </p:blipFill>
        <p:spPr>
          <a:xfrm>
            <a:off x="8241975" y="594350"/>
            <a:ext cx="36576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22e9436be08_3_12"/>
          <p:cNvSpPr txBox="1"/>
          <p:nvPr/>
        </p:nvSpPr>
        <p:spPr>
          <a:xfrm>
            <a:off x="342300" y="2905967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PSO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e9436be08_3_31"/>
          <p:cNvSpPr txBox="1"/>
          <p:nvPr/>
        </p:nvSpPr>
        <p:spPr>
          <a:xfrm>
            <a:off x="243400" y="2931100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/>
              <a:t>PSO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22e9436be08_3_31"/>
          <p:cNvSpPr txBox="1"/>
          <p:nvPr/>
        </p:nvSpPr>
        <p:spPr>
          <a:xfrm>
            <a:off x="4334050" y="2890400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/>
              <a:t>RSA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22e9436be08_3_31"/>
          <p:cNvSpPr txBox="1"/>
          <p:nvPr>
            <p:ph type="title"/>
          </p:nvPr>
        </p:nvSpPr>
        <p:spPr>
          <a:xfrm>
            <a:off x="243400" y="80400"/>
            <a:ext cx="10604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i="0" lang="en-US" sz="3200">
                <a:latin typeface="Times New Roman"/>
                <a:ea typeface="Times New Roman"/>
                <a:cs typeface="Times New Roman"/>
                <a:sym typeface="Times New Roman"/>
              </a:rPr>
              <a:t>Selection of VGG-19(16 x 32 = 512) Features</a:t>
            </a:r>
            <a:endParaRPr b="1" i="0"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g22e9436be08_3_31"/>
          <p:cNvSpPr txBox="1"/>
          <p:nvPr/>
        </p:nvSpPr>
        <p:spPr>
          <a:xfrm>
            <a:off x="8186850" y="2854888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   SSA</a:t>
            </a:r>
            <a:endParaRPr b="1"/>
          </a:p>
        </p:txBody>
      </p:sp>
      <p:sp>
        <p:nvSpPr>
          <p:cNvPr id="292" name="Google Shape;292;g22e9436be08_3_31"/>
          <p:cNvSpPr txBox="1"/>
          <p:nvPr/>
        </p:nvSpPr>
        <p:spPr>
          <a:xfrm>
            <a:off x="243500" y="5455700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SO 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93" name="Google Shape;293;g22e9436be08_3_31"/>
          <p:cNvSpPr txBox="1"/>
          <p:nvPr/>
        </p:nvSpPr>
        <p:spPr>
          <a:xfrm>
            <a:off x="4291325" y="5424200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DMOA</a:t>
            </a:r>
            <a:endParaRPr/>
          </a:p>
        </p:txBody>
      </p:sp>
      <p:sp>
        <p:nvSpPr>
          <p:cNvPr id="294" name="Google Shape;294;g22e9436be08_3_31"/>
          <p:cNvSpPr txBox="1"/>
          <p:nvPr/>
        </p:nvSpPr>
        <p:spPr>
          <a:xfrm>
            <a:off x="8339250" y="5424175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FLA</a:t>
            </a:r>
            <a:endParaRPr/>
          </a:p>
        </p:txBody>
      </p:sp>
      <p:pic>
        <p:nvPicPr>
          <p:cNvPr id="295" name="Google Shape;295;g22e9436be08_3_31"/>
          <p:cNvPicPr preferRelativeResize="0"/>
          <p:nvPr/>
        </p:nvPicPr>
        <p:blipFill rotWithShape="1">
          <a:blip r:embed="rId3">
            <a:alphaModFix/>
          </a:blip>
          <a:srcRect b="0" l="8381" r="8381" t="0"/>
          <a:stretch/>
        </p:blipFill>
        <p:spPr>
          <a:xfrm>
            <a:off x="342300" y="594360"/>
            <a:ext cx="36576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22e9436be08_3_31"/>
          <p:cNvPicPr preferRelativeResize="0"/>
          <p:nvPr/>
        </p:nvPicPr>
        <p:blipFill rotWithShape="1">
          <a:blip r:embed="rId4">
            <a:alphaModFix/>
          </a:blip>
          <a:srcRect b="0" l="9717" r="8556" t="0"/>
          <a:stretch/>
        </p:blipFill>
        <p:spPr>
          <a:xfrm>
            <a:off x="4352544" y="594360"/>
            <a:ext cx="36576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22e9436be08_3_31"/>
          <p:cNvPicPr preferRelativeResize="0"/>
          <p:nvPr/>
        </p:nvPicPr>
        <p:blipFill rotWithShape="1">
          <a:blip r:embed="rId5">
            <a:alphaModFix/>
          </a:blip>
          <a:srcRect b="0" l="8664" r="8664" t="0"/>
          <a:stretch/>
        </p:blipFill>
        <p:spPr>
          <a:xfrm>
            <a:off x="8238744" y="594360"/>
            <a:ext cx="36576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22e9436be08_3_31"/>
          <p:cNvPicPr preferRelativeResize="0"/>
          <p:nvPr/>
        </p:nvPicPr>
        <p:blipFill rotWithShape="1">
          <a:blip r:embed="rId6">
            <a:alphaModFix/>
          </a:blip>
          <a:srcRect b="0" l="9559" r="8527" t="0"/>
          <a:stretch/>
        </p:blipFill>
        <p:spPr>
          <a:xfrm>
            <a:off x="338325" y="3200400"/>
            <a:ext cx="36576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2e9436be08_3_31"/>
          <p:cNvPicPr preferRelativeResize="0"/>
          <p:nvPr/>
        </p:nvPicPr>
        <p:blipFill rotWithShape="1">
          <a:blip r:embed="rId7">
            <a:alphaModFix/>
          </a:blip>
          <a:srcRect b="0" l="10075" r="8145" t="0"/>
          <a:stretch/>
        </p:blipFill>
        <p:spPr>
          <a:xfrm>
            <a:off x="4352544" y="3200400"/>
            <a:ext cx="36576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2e9436be08_3_31"/>
          <p:cNvPicPr preferRelativeResize="0"/>
          <p:nvPr/>
        </p:nvPicPr>
        <p:blipFill rotWithShape="1">
          <a:blip r:embed="rId8">
            <a:alphaModFix/>
          </a:blip>
          <a:srcRect b="0" l="9773" r="8232" t="0"/>
          <a:stretch/>
        </p:blipFill>
        <p:spPr>
          <a:xfrm>
            <a:off x="8238744" y="3200400"/>
            <a:ext cx="36576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2e9436be08_2_0"/>
          <p:cNvSpPr txBox="1"/>
          <p:nvPr>
            <p:ph idx="1" type="body"/>
          </p:nvPr>
        </p:nvSpPr>
        <p:spPr>
          <a:xfrm>
            <a:off x="389700" y="2621500"/>
            <a:ext cx="10820400" cy="26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22e9436be08_2_0"/>
          <p:cNvSpPr txBox="1"/>
          <p:nvPr>
            <p:ph type="title"/>
          </p:nvPr>
        </p:nvSpPr>
        <p:spPr>
          <a:xfrm>
            <a:off x="238050" y="0"/>
            <a:ext cx="108477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i="0" lang="en-US" sz="3200">
                <a:latin typeface="Times New Roman"/>
                <a:ea typeface="Times New Roman"/>
                <a:cs typeface="Times New Roman"/>
                <a:sym typeface="Times New Roman"/>
              </a:rPr>
              <a:t>Selection of ResNet-50(32 x 64 = 2048) Features</a:t>
            </a:r>
            <a:endParaRPr b="1" i="0"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07" name="Google Shape;307;g22e9436be08_2_0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{187C425C-AEB0-4C67-89C9-515B385A4359}</a:tableStyleId>
              </a:tblPr>
              <a:tblGrid>
                <a:gridCol w="552450"/>
                <a:gridCol w="4648200"/>
              </a:tblGrid>
              <a:tr h="4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60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08" name="Google Shape;308;g22e9436be08_2_0"/>
          <p:cNvPicPr preferRelativeResize="0"/>
          <p:nvPr/>
        </p:nvPicPr>
        <p:blipFill rotWithShape="1">
          <a:blip r:embed="rId3">
            <a:alphaModFix/>
          </a:blip>
          <a:srcRect b="0" l="8765" r="9233" t="0"/>
          <a:stretch/>
        </p:blipFill>
        <p:spPr>
          <a:xfrm>
            <a:off x="338328" y="594360"/>
            <a:ext cx="352805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2e9436be08_2_0"/>
          <p:cNvPicPr preferRelativeResize="0"/>
          <p:nvPr/>
        </p:nvPicPr>
        <p:blipFill rotWithShape="1">
          <a:blip r:embed="rId4">
            <a:alphaModFix/>
          </a:blip>
          <a:srcRect b="0" l="8387" r="8237" t="0"/>
          <a:stretch/>
        </p:blipFill>
        <p:spPr>
          <a:xfrm>
            <a:off x="4352544" y="594360"/>
            <a:ext cx="352805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22e9436be08_2_0"/>
          <p:cNvPicPr preferRelativeResize="0"/>
          <p:nvPr/>
        </p:nvPicPr>
        <p:blipFill rotWithShape="1">
          <a:blip r:embed="rId5">
            <a:alphaModFix/>
          </a:blip>
          <a:srcRect b="0" l="9007" r="8579" t="0"/>
          <a:stretch/>
        </p:blipFill>
        <p:spPr>
          <a:xfrm>
            <a:off x="8238744" y="594360"/>
            <a:ext cx="36576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22e9436be08_2_0"/>
          <p:cNvPicPr preferRelativeResize="0"/>
          <p:nvPr/>
        </p:nvPicPr>
        <p:blipFill rotWithShape="1">
          <a:blip r:embed="rId6">
            <a:alphaModFix/>
          </a:blip>
          <a:srcRect b="0" l="7053" r="6508" t="0"/>
          <a:stretch/>
        </p:blipFill>
        <p:spPr>
          <a:xfrm>
            <a:off x="338328" y="3200400"/>
            <a:ext cx="36576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2e9436be08_2_0"/>
          <p:cNvPicPr preferRelativeResize="0"/>
          <p:nvPr/>
        </p:nvPicPr>
        <p:blipFill rotWithShape="1">
          <a:blip r:embed="rId7">
            <a:alphaModFix/>
          </a:blip>
          <a:srcRect b="0" l="8355" r="4239" t="0"/>
          <a:stretch/>
        </p:blipFill>
        <p:spPr>
          <a:xfrm>
            <a:off x="4352544" y="3200400"/>
            <a:ext cx="36576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2e9436be08_2_0"/>
          <p:cNvPicPr preferRelativeResize="0"/>
          <p:nvPr/>
        </p:nvPicPr>
        <p:blipFill rotWithShape="1">
          <a:blip r:embed="rId8">
            <a:alphaModFix/>
          </a:blip>
          <a:srcRect b="0" l="8953" r="10531" t="0"/>
          <a:stretch/>
        </p:blipFill>
        <p:spPr>
          <a:xfrm>
            <a:off x="8238744" y="3200400"/>
            <a:ext cx="36576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2e9436be08_2_0"/>
          <p:cNvSpPr txBox="1"/>
          <p:nvPr/>
        </p:nvSpPr>
        <p:spPr>
          <a:xfrm>
            <a:off x="-88300" y="2896550"/>
            <a:ext cx="420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/>
              <a:t>PSO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22e9436be08_2_0"/>
          <p:cNvSpPr txBox="1"/>
          <p:nvPr/>
        </p:nvSpPr>
        <p:spPr>
          <a:xfrm>
            <a:off x="3694050" y="2896538"/>
            <a:ext cx="52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/>
              <a:t>RSA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22e9436be08_2_0"/>
          <p:cNvSpPr txBox="1"/>
          <p:nvPr/>
        </p:nvSpPr>
        <p:spPr>
          <a:xfrm>
            <a:off x="8607325" y="2896550"/>
            <a:ext cx="314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</a:t>
            </a:r>
            <a:r>
              <a:rPr b="1" lang="en-US">
                <a:solidFill>
                  <a:schemeClr val="dk1"/>
                </a:solidFill>
              </a:rPr>
              <a:t>SSA </a:t>
            </a:r>
            <a:endParaRPr/>
          </a:p>
        </p:txBody>
      </p:sp>
      <p:sp>
        <p:nvSpPr>
          <p:cNvPr id="317" name="Google Shape;317;g22e9436be08_2_0"/>
          <p:cNvSpPr txBox="1"/>
          <p:nvPr/>
        </p:nvSpPr>
        <p:spPr>
          <a:xfrm>
            <a:off x="707800" y="5700742"/>
            <a:ext cx="30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SO 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18" name="Google Shape;318;g22e9436be08_2_0"/>
          <p:cNvSpPr txBox="1"/>
          <p:nvPr/>
        </p:nvSpPr>
        <p:spPr>
          <a:xfrm>
            <a:off x="4977238" y="5714058"/>
            <a:ext cx="28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DMOA </a:t>
            </a:r>
            <a:endParaRPr/>
          </a:p>
        </p:txBody>
      </p:sp>
      <p:sp>
        <p:nvSpPr>
          <p:cNvPr id="319" name="Google Shape;319;g22e9436be08_2_0"/>
          <p:cNvSpPr txBox="1"/>
          <p:nvPr/>
        </p:nvSpPr>
        <p:spPr>
          <a:xfrm>
            <a:off x="9011500" y="5619675"/>
            <a:ext cx="231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                  </a:t>
            </a:r>
            <a:r>
              <a:rPr b="1" lang="en-US">
                <a:solidFill>
                  <a:schemeClr val="dk1"/>
                </a:solidFill>
              </a:rPr>
              <a:t> FLA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38cb534e81_0_25"/>
          <p:cNvSpPr txBox="1"/>
          <p:nvPr>
            <p:ph type="title"/>
          </p:nvPr>
        </p:nvSpPr>
        <p:spPr>
          <a:xfrm>
            <a:off x="389700" y="152425"/>
            <a:ext cx="108477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i="0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of ResNet-101(32x64=2048) Features</a:t>
            </a:r>
            <a:endParaRPr b="1" i="0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25" name="Google Shape;325;g238cb534e81_0_25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{187C425C-AEB0-4C67-89C9-515B385A4359}</a:tableStyleId>
              </a:tblPr>
              <a:tblGrid>
                <a:gridCol w="552450"/>
                <a:gridCol w="4648200"/>
              </a:tblGrid>
              <a:tr h="4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60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6" name="Google Shape;326;g238cb534e81_0_25"/>
          <p:cNvSpPr txBox="1"/>
          <p:nvPr/>
        </p:nvSpPr>
        <p:spPr>
          <a:xfrm>
            <a:off x="-88300" y="2862072"/>
            <a:ext cx="420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/>
              <a:t>PSO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238cb534e81_0_25"/>
          <p:cNvSpPr txBox="1"/>
          <p:nvPr/>
        </p:nvSpPr>
        <p:spPr>
          <a:xfrm>
            <a:off x="3694050" y="2861293"/>
            <a:ext cx="52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/>
              <a:t>RSA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238cb534e81_0_25"/>
          <p:cNvSpPr txBox="1"/>
          <p:nvPr/>
        </p:nvSpPr>
        <p:spPr>
          <a:xfrm>
            <a:off x="8607325" y="2862072"/>
            <a:ext cx="314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</a:t>
            </a:r>
            <a:r>
              <a:rPr b="1" lang="en-US">
                <a:solidFill>
                  <a:schemeClr val="dk1"/>
                </a:solidFill>
              </a:rPr>
              <a:t>SSA </a:t>
            </a:r>
            <a:endParaRPr/>
          </a:p>
        </p:txBody>
      </p:sp>
      <p:sp>
        <p:nvSpPr>
          <p:cNvPr id="329" name="Google Shape;329;g238cb534e81_0_25"/>
          <p:cNvSpPr txBox="1"/>
          <p:nvPr/>
        </p:nvSpPr>
        <p:spPr>
          <a:xfrm>
            <a:off x="707800" y="5620843"/>
            <a:ext cx="30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SO 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30" name="Google Shape;330;g238cb534e81_0_25"/>
          <p:cNvSpPr txBox="1"/>
          <p:nvPr/>
        </p:nvSpPr>
        <p:spPr>
          <a:xfrm>
            <a:off x="4977238" y="5623560"/>
            <a:ext cx="28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DMOA </a:t>
            </a:r>
            <a:endParaRPr/>
          </a:p>
        </p:txBody>
      </p:sp>
      <p:sp>
        <p:nvSpPr>
          <p:cNvPr id="331" name="Google Shape;331;g238cb534e81_0_25"/>
          <p:cNvSpPr txBox="1"/>
          <p:nvPr/>
        </p:nvSpPr>
        <p:spPr>
          <a:xfrm>
            <a:off x="9011500" y="5619675"/>
            <a:ext cx="231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                   FLA </a:t>
            </a:r>
            <a:endParaRPr/>
          </a:p>
        </p:txBody>
      </p:sp>
      <p:pic>
        <p:nvPicPr>
          <p:cNvPr id="332" name="Google Shape;332;g238cb534e81_0_25"/>
          <p:cNvPicPr preferRelativeResize="0"/>
          <p:nvPr/>
        </p:nvPicPr>
        <p:blipFill rotWithShape="1">
          <a:blip r:embed="rId3">
            <a:alphaModFix/>
          </a:blip>
          <a:srcRect b="0" l="7475" r="7483" t="0"/>
          <a:stretch/>
        </p:blipFill>
        <p:spPr>
          <a:xfrm>
            <a:off x="338328" y="594360"/>
            <a:ext cx="36576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38cb534e81_0_25"/>
          <p:cNvPicPr preferRelativeResize="0"/>
          <p:nvPr/>
        </p:nvPicPr>
        <p:blipFill rotWithShape="1">
          <a:blip r:embed="rId4">
            <a:alphaModFix/>
          </a:blip>
          <a:srcRect b="0" l="7571" r="8577" t="0"/>
          <a:stretch/>
        </p:blipFill>
        <p:spPr>
          <a:xfrm>
            <a:off x="4352544" y="594360"/>
            <a:ext cx="36576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38cb534e81_0_25"/>
          <p:cNvPicPr preferRelativeResize="0"/>
          <p:nvPr/>
        </p:nvPicPr>
        <p:blipFill rotWithShape="1">
          <a:blip r:embed="rId5">
            <a:alphaModFix/>
          </a:blip>
          <a:srcRect b="0" l="7764" r="7561" t="0"/>
          <a:stretch/>
        </p:blipFill>
        <p:spPr>
          <a:xfrm>
            <a:off x="8238744" y="594360"/>
            <a:ext cx="36576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238cb534e81_0_25"/>
          <p:cNvPicPr preferRelativeResize="0"/>
          <p:nvPr/>
        </p:nvPicPr>
        <p:blipFill rotWithShape="1">
          <a:blip r:embed="rId6">
            <a:alphaModFix/>
          </a:blip>
          <a:srcRect b="0" l="8132" r="8023" t="0"/>
          <a:stretch/>
        </p:blipFill>
        <p:spPr>
          <a:xfrm>
            <a:off x="338328" y="3200400"/>
            <a:ext cx="36576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238cb534e81_0_25"/>
          <p:cNvPicPr preferRelativeResize="0"/>
          <p:nvPr/>
        </p:nvPicPr>
        <p:blipFill rotWithShape="1">
          <a:blip r:embed="rId7">
            <a:alphaModFix/>
          </a:blip>
          <a:srcRect b="0" l="8680" r="9116" t="0"/>
          <a:stretch/>
        </p:blipFill>
        <p:spPr>
          <a:xfrm>
            <a:off x="4352544" y="3200400"/>
            <a:ext cx="36576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238cb534e81_0_25"/>
          <p:cNvPicPr preferRelativeResize="0"/>
          <p:nvPr/>
        </p:nvPicPr>
        <p:blipFill rotWithShape="1">
          <a:blip r:embed="rId8">
            <a:alphaModFix/>
          </a:blip>
          <a:srcRect b="0" l="8129" r="7189" t="0"/>
          <a:stretch/>
        </p:blipFill>
        <p:spPr>
          <a:xfrm>
            <a:off x="8238744" y="3200400"/>
            <a:ext cx="36576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e9436be08_3_77"/>
          <p:cNvSpPr txBox="1"/>
          <p:nvPr/>
        </p:nvSpPr>
        <p:spPr>
          <a:xfrm>
            <a:off x="3486588" y="2884354"/>
            <a:ext cx="52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/>
              <a:t>RSA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22e9436be08_3_77"/>
          <p:cNvSpPr txBox="1"/>
          <p:nvPr>
            <p:ph type="title"/>
          </p:nvPr>
        </p:nvSpPr>
        <p:spPr>
          <a:xfrm>
            <a:off x="437125" y="14000"/>
            <a:ext cx="108477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i="0" lang="en-US" sz="3200">
                <a:latin typeface="Times New Roman"/>
                <a:ea typeface="Times New Roman"/>
                <a:cs typeface="Times New Roman"/>
                <a:sym typeface="Times New Roman"/>
              </a:rPr>
              <a:t>Selection of ResNet-152(32x64=2048) Features</a:t>
            </a:r>
            <a:endParaRPr b="1" i="0"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4" name="Google Shape;344;g22e9436be08_3_77"/>
          <p:cNvSpPr txBox="1"/>
          <p:nvPr/>
        </p:nvSpPr>
        <p:spPr>
          <a:xfrm>
            <a:off x="8219613" y="2880360"/>
            <a:ext cx="314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SSA</a:t>
            </a:r>
            <a:endParaRPr/>
          </a:p>
        </p:txBody>
      </p:sp>
      <p:sp>
        <p:nvSpPr>
          <p:cNvPr id="345" name="Google Shape;345;g22e9436be08_3_77"/>
          <p:cNvSpPr txBox="1"/>
          <p:nvPr/>
        </p:nvSpPr>
        <p:spPr>
          <a:xfrm>
            <a:off x="178475" y="5536400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SO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46" name="Google Shape;346;g22e9436be08_3_77"/>
          <p:cNvSpPr txBox="1"/>
          <p:nvPr/>
        </p:nvSpPr>
        <p:spPr>
          <a:xfrm>
            <a:off x="4267204" y="5628000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DMOA</a:t>
            </a:r>
            <a:endParaRPr/>
          </a:p>
        </p:txBody>
      </p:sp>
      <p:sp>
        <p:nvSpPr>
          <p:cNvPr id="347" name="Google Shape;347;g22e9436be08_3_77"/>
          <p:cNvSpPr txBox="1"/>
          <p:nvPr/>
        </p:nvSpPr>
        <p:spPr>
          <a:xfrm>
            <a:off x="8793488" y="5549100"/>
            <a:ext cx="231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FLA</a:t>
            </a:r>
            <a:endParaRPr/>
          </a:p>
        </p:txBody>
      </p:sp>
      <p:pic>
        <p:nvPicPr>
          <p:cNvPr id="348" name="Google Shape;348;g22e9436be08_3_77"/>
          <p:cNvPicPr preferRelativeResize="0"/>
          <p:nvPr/>
        </p:nvPicPr>
        <p:blipFill rotWithShape="1">
          <a:blip r:embed="rId3">
            <a:alphaModFix/>
          </a:blip>
          <a:srcRect b="0" l="9456" r="9163" t="0"/>
          <a:stretch/>
        </p:blipFill>
        <p:spPr>
          <a:xfrm>
            <a:off x="338328" y="594360"/>
            <a:ext cx="351935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2e9436be08_3_77"/>
          <p:cNvPicPr preferRelativeResize="0"/>
          <p:nvPr/>
        </p:nvPicPr>
        <p:blipFill rotWithShape="1">
          <a:blip r:embed="rId4">
            <a:alphaModFix/>
          </a:blip>
          <a:srcRect b="0" l="9383" r="8810" t="0"/>
          <a:stretch/>
        </p:blipFill>
        <p:spPr>
          <a:xfrm>
            <a:off x="4352544" y="594360"/>
            <a:ext cx="339635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2e9436be08_3_77"/>
          <p:cNvPicPr preferRelativeResize="0"/>
          <p:nvPr/>
        </p:nvPicPr>
        <p:blipFill rotWithShape="1">
          <a:blip r:embed="rId5">
            <a:alphaModFix/>
          </a:blip>
          <a:srcRect b="0" l="9383" r="8810" t="0"/>
          <a:stretch/>
        </p:blipFill>
        <p:spPr>
          <a:xfrm>
            <a:off x="8238744" y="594360"/>
            <a:ext cx="339635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22e9436be08_3_77"/>
          <p:cNvPicPr preferRelativeResize="0"/>
          <p:nvPr/>
        </p:nvPicPr>
        <p:blipFill rotWithShape="1">
          <a:blip r:embed="rId6">
            <a:alphaModFix/>
          </a:blip>
          <a:srcRect b="0" l="8276" r="7356" t="0"/>
          <a:stretch/>
        </p:blipFill>
        <p:spPr>
          <a:xfrm>
            <a:off x="338328" y="3200400"/>
            <a:ext cx="3598426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2e9436be08_3_77"/>
          <p:cNvPicPr preferRelativeResize="0"/>
          <p:nvPr/>
        </p:nvPicPr>
        <p:blipFill rotWithShape="1">
          <a:blip r:embed="rId7">
            <a:alphaModFix/>
          </a:blip>
          <a:srcRect b="0" l="9169" r="9177" t="0"/>
          <a:stretch/>
        </p:blipFill>
        <p:spPr>
          <a:xfrm>
            <a:off x="4352544" y="3200400"/>
            <a:ext cx="351935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22e9436be08_3_77"/>
          <p:cNvSpPr txBox="1"/>
          <p:nvPr/>
        </p:nvSpPr>
        <p:spPr>
          <a:xfrm>
            <a:off x="10492150" y="4376625"/>
            <a:ext cx="17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g22e9436be08_3_77"/>
          <p:cNvPicPr preferRelativeResize="0"/>
          <p:nvPr/>
        </p:nvPicPr>
        <p:blipFill rotWithShape="1">
          <a:blip r:embed="rId8">
            <a:alphaModFix/>
          </a:blip>
          <a:srcRect b="0" l="7712" r="8541" t="0"/>
          <a:stretch/>
        </p:blipFill>
        <p:spPr>
          <a:xfrm>
            <a:off x="8238744" y="3200400"/>
            <a:ext cx="351935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22e9436be08_3_77"/>
          <p:cNvSpPr txBox="1"/>
          <p:nvPr/>
        </p:nvSpPr>
        <p:spPr>
          <a:xfrm>
            <a:off x="344500" y="2892633"/>
            <a:ext cx="35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PSO</a:t>
            </a:r>
            <a:endParaRPr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"/>
          <p:cNvSpPr txBox="1"/>
          <p:nvPr>
            <p:ph type="title"/>
          </p:nvPr>
        </p:nvSpPr>
        <p:spPr>
          <a:xfrm>
            <a:off x="665675" y="576227"/>
            <a:ext cx="9228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61" name="Google Shape;361;p27"/>
          <p:cNvSpPr txBox="1"/>
          <p:nvPr/>
        </p:nvSpPr>
        <p:spPr>
          <a:xfrm>
            <a:off x="529250" y="1041650"/>
            <a:ext cx="104463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Extracted features using VGG-16(512), VGG-19(512), ResNet-50(2048), ResNet-101(2048) &amp;  ResNet-152(2048).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Selected Optimized Features using NIA: PSO, SSA, RSA, DMO &amp; SO.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Compared algorithms using quantitative metrics.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FUTURE PLAN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2000"/>
              <a:t>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 on large</a:t>
            </a:r>
            <a:r>
              <a:rPr lang="en-US" sz="2000"/>
              <a:t>r &amp; more robust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like </a:t>
            </a:r>
            <a:r>
              <a:rPr lang="en-US" sz="2000">
                <a:solidFill>
                  <a:schemeClr val="dk1"/>
                </a:solidFill>
              </a:rPr>
              <a:t>UOT-100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2000">
                <a:solidFill>
                  <a:schemeClr val="dk1"/>
                </a:solidFill>
              </a:rPr>
              <a:t>Test other NIAs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discover the most appropriate </a:t>
            </a:r>
            <a:r>
              <a:rPr lang="en-US" sz="2000">
                <a:solidFill>
                  <a:schemeClr val="dk1"/>
                </a:solidFill>
              </a:rPr>
              <a:t>combination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"/>
          <p:cNvSpPr txBox="1"/>
          <p:nvPr>
            <p:ph type="ctrTitle"/>
          </p:nvPr>
        </p:nvSpPr>
        <p:spPr>
          <a:xfrm>
            <a:off x="2340685" y="2667001"/>
            <a:ext cx="6955715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Arial Black"/>
              <a:buNone/>
            </a:pPr>
            <a:r>
              <a:rPr i="0" lang="en-US">
                <a:solidFill>
                  <a:schemeClr val="lt1"/>
                </a:solidFill>
              </a:rPr>
              <a:t>THANK YOU!!</a:t>
            </a:r>
            <a:endParaRPr i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/>
          <p:nvPr>
            <p:ph type="title"/>
          </p:nvPr>
        </p:nvSpPr>
        <p:spPr>
          <a:xfrm>
            <a:off x="457200" y="347034"/>
            <a:ext cx="10820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RESEARCH OBJECTIVE</a:t>
            </a:r>
            <a:endParaRPr/>
          </a:p>
        </p:txBody>
      </p:sp>
      <p:sp>
        <p:nvSpPr>
          <p:cNvPr id="102" name="Google Shape;102;p4"/>
          <p:cNvSpPr txBox="1"/>
          <p:nvPr>
            <p:ph idx="1" type="body"/>
          </p:nvPr>
        </p:nvSpPr>
        <p:spPr>
          <a:xfrm>
            <a:off x="399075" y="685800"/>
            <a:ext cx="10259400" cy="49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55600" lvl="0" marL="457200" rtl="0" algn="just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To detect objects in underwater environment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To extracting feature encoding using open-source pre-trained NNs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To selecting salient features using Nature-inspired algorithms (NIA)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To compare computational advantage </a:t>
            </a:r>
            <a:r>
              <a:rPr b="0" i="0" lang="en-US">
                <a:latin typeface="Arial"/>
                <a:ea typeface="Arial"/>
                <a:cs typeface="Arial"/>
                <a:sym typeface="Arial"/>
              </a:rPr>
              <a:t>using various performance measures. </a:t>
            </a:r>
            <a:endParaRPr b="0" i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>
            <p:ph type="title"/>
          </p:nvPr>
        </p:nvSpPr>
        <p:spPr>
          <a:xfrm>
            <a:off x="533400" y="511451"/>
            <a:ext cx="10820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INTRODUCTION TO PROBLEM</a:t>
            </a:r>
            <a:endParaRPr/>
          </a:p>
        </p:txBody>
      </p:sp>
      <p:sp>
        <p:nvSpPr>
          <p:cNvPr id="108" name="Google Shape;108;p3"/>
          <p:cNvSpPr txBox="1"/>
          <p:nvPr>
            <p:ph idx="1" type="body"/>
          </p:nvPr>
        </p:nvSpPr>
        <p:spPr>
          <a:xfrm>
            <a:off x="575250" y="1266025"/>
            <a:ext cx="10736700" cy="42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20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Underwater object detection suffers from colour bias &amp; low visibility, so it have poor quality.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just">
              <a:lnSpc>
                <a:spcPct val="2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Models reported in literature suffer from the curse of dimensionality. 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just">
              <a:lnSpc>
                <a:spcPct val="20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NIA select salient task-specific features subset. 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just">
              <a:lnSpc>
                <a:spcPct val="200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Deep learning (feature extractor) &amp; NIA (feature selector) reduce the feature dimensionality while obtaining high performance in underwater object detection.</a:t>
            </a:r>
            <a:endParaRPr b="0" i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/>
          <p:nvPr>
            <p:ph type="title"/>
          </p:nvPr>
        </p:nvSpPr>
        <p:spPr>
          <a:xfrm>
            <a:off x="533400" y="381001"/>
            <a:ext cx="9711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LITERATURE </a:t>
            </a:r>
            <a:r>
              <a:rPr lang="en-US"/>
              <a:t>REVIEW</a:t>
            </a:r>
            <a:endParaRPr b="1"/>
          </a:p>
        </p:txBody>
      </p:sp>
      <p:sp>
        <p:nvSpPr>
          <p:cNvPr descr="Image result for anatomy of speech model images" id="114" name="Google Shape;114;p5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anatomy of speech model images" id="115" name="Google Shape;115;p5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anatomy of speech model images" id="116" name="Google Shape;116;p5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anatomy of speech model images" id="117" name="Google Shape;117;p5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"/>
          <p:cNvSpPr txBox="1"/>
          <p:nvPr>
            <p:ph idx="1" type="body"/>
          </p:nvPr>
        </p:nvSpPr>
        <p:spPr>
          <a:xfrm>
            <a:off x="429700" y="1192800"/>
            <a:ext cx="11129400" cy="4472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i="0" lang="en-US" sz="17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Han et al. (2020): Underwater image processing and object detection using Deep-CNN</a:t>
            </a:r>
            <a:r>
              <a:rPr i="0" lang="en-US" sz="170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i="0" lang="en-US" sz="17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18000 images recorded by underwater robot, Max-RGB method, gray-shades method, CNN Method to solve weak illumination. CNN Network, S-1: convolution kernel (1, 1), S-2: append down-sampling layer. Accuracy CNN=70.33%, S1=84.59%, S2=87.42%. </a:t>
            </a:r>
            <a:endParaRPr b="0" i="0" sz="17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0" i="0" sz="17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i="0" lang="en-US" sz="17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Pan et al(2020): Multi-scale ResNet for real-time underwater object detection: </a:t>
            </a:r>
            <a:r>
              <a:rPr b="0" i="0" lang="en-US" sz="17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Fish4 Knowledge Ground-Truth dataset, MResNet, FPN as feature extractor, mAP= 96.5% accuracy.</a:t>
            </a:r>
            <a:endParaRPr b="0" i="0" sz="17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0" i="0" sz="17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i="0" lang="en-US" sz="17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Kezebou et al.(2019): Underwater Object Tracking Benchmark &amp; Dataset: </a:t>
            </a:r>
            <a:r>
              <a:rPr b="0" i="0" lang="en-US" sz="17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Low quality of underwater data made it less attractive, advance in open air but less in underwater hence need to create benchmark.</a:t>
            </a:r>
            <a:endParaRPr b="0" i="0" sz="17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i="0" lang="en-US" sz="17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Li et al. (2022): Yolov4 based underwater biological detection with channel attention: </a:t>
            </a:r>
            <a:r>
              <a:rPr b="0" i="0" lang="en-US" sz="17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Brackish      Dataset, 89 video clips with 25,613 annotations. CSPDarknet53 as feature extraction network. Yolov4. Channel attention mechanism. Average precision with 75% accuracy.</a:t>
            </a:r>
            <a:endParaRPr b="0" i="0" sz="17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i="0" sz="6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0" i="0" sz="6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0" i="0" sz="6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0" i="0" sz="6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0" i="0" sz="7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0520231259_0_7"/>
          <p:cNvSpPr txBox="1"/>
          <p:nvPr>
            <p:ph idx="1" type="body"/>
          </p:nvPr>
        </p:nvSpPr>
        <p:spPr>
          <a:xfrm>
            <a:off x="224925" y="1031650"/>
            <a:ext cx="6208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55601" lvl="0" marL="457200" rtl="0" algn="just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2000"/>
              <a:buChar char="●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Population-based optimization 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355601" lvl="0" marL="457200" rtl="0" algn="just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2000"/>
              <a:buChar char="●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Motion of</a:t>
            </a:r>
            <a:r>
              <a:rPr b="0" i="0" lang="en-US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i="0" lang="en-US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ird flocks &amp; schooling fish.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355601" lvl="0" marL="457200" rtl="0" algn="just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2000"/>
              <a:buChar char="●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 social behaviour of flocks of birds.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355601" lvl="0" marL="457200" rtl="0" algn="just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SzPts val="2000"/>
              <a:buChar char="●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Good exploration</a:t>
            </a:r>
            <a:endParaRPr b="0" i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g20520231259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3000" y="1031650"/>
            <a:ext cx="4820199" cy="439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20520231259_0_7"/>
          <p:cNvSpPr txBox="1"/>
          <p:nvPr/>
        </p:nvSpPr>
        <p:spPr>
          <a:xfrm>
            <a:off x="122050" y="284000"/>
            <a:ext cx="1163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PARTICLE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SWARM OPTIMIZATION (PSO)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1"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Kennedy et. al</a:t>
            </a:r>
            <a:r>
              <a:rPr b="1" i="1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1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1995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i="0" sz="2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g20520231259_0_7"/>
          <p:cNvSpPr txBox="1"/>
          <p:nvPr/>
        </p:nvSpPr>
        <p:spPr>
          <a:xfrm>
            <a:off x="7389500" y="5503550"/>
            <a:ext cx="363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Image Source : Abualigah,2016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4f23ab6d8_0_16"/>
          <p:cNvSpPr txBox="1"/>
          <p:nvPr>
            <p:ph idx="1" type="body"/>
          </p:nvPr>
        </p:nvSpPr>
        <p:spPr>
          <a:xfrm>
            <a:off x="567450" y="362550"/>
            <a:ext cx="9228300" cy="3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20000"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6833"/>
              <a:buNone/>
            </a:pPr>
            <a:r>
              <a:t/>
            </a:r>
            <a:endParaRPr b="0" i="0" sz="6300">
              <a:solidFill>
                <a:srgbClr val="FF0000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39350"/>
              <a:buNone/>
            </a:pPr>
            <a:r>
              <a:t/>
            </a:r>
            <a:endParaRPr b="0" i="0" sz="107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39350"/>
              <a:buNone/>
            </a:pPr>
            <a:r>
              <a:t/>
            </a:r>
            <a:endParaRPr b="0" i="0" sz="107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10526"/>
              <a:buNone/>
            </a:pPr>
            <a:r>
              <a:t/>
            </a:r>
            <a:endParaRPr b="0" i="0"/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10526"/>
              <a:buNone/>
            </a:pPr>
            <a:r>
              <a:t/>
            </a:r>
            <a:endParaRPr b="0" i="0"/>
          </a:p>
        </p:txBody>
      </p:sp>
      <p:pic>
        <p:nvPicPr>
          <p:cNvPr id="132" name="Google Shape;132;g204f23ab6d8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8800" y="913550"/>
            <a:ext cx="4824575" cy="469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04f23ab6d8_0_16"/>
          <p:cNvSpPr txBox="1"/>
          <p:nvPr/>
        </p:nvSpPr>
        <p:spPr>
          <a:xfrm>
            <a:off x="369600" y="810675"/>
            <a:ext cx="65391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Population (leader &amp; followers) based optimization.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</a:t>
            </a:r>
            <a:r>
              <a:rPr i="0" lang="en-US" sz="2000" u="none" cap="none" strike="noStrike">
                <a:solidFill>
                  <a:schemeClr val="dk1"/>
                </a:solidFill>
              </a:rPr>
              <a:t>warming behavior of salps in oceans.</a:t>
            </a:r>
            <a:endParaRPr i="0" sz="2000" u="none" cap="none" strike="noStrike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Solve complex daily life </a:t>
            </a:r>
            <a:r>
              <a:rPr lang="en-US" sz="2000">
                <a:solidFill>
                  <a:schemeClr val="dk1"/>
                </a:solidFill>
              </a:rPr>
              <a:t>optimization</a:t>
            </a:r>
            <a:r>
              <a:rPr lang="en-US" sz="2000">
                <a:solidFill>
                  <a:schemeClr val="dk1"/>
                </a:solidFill>
              </a:rPr>
              <a:t> problems in nature.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Good exploration</a:t>
            </a:r>
            <a:r>
              <a:rPr i="0" lang="en-US" sz="2000" u="none" cap="none" strike="noStrike">
                <a:solidFill>
                  <a:schemeClr val="dk1"/>
                </a:solidFill>
              </a:rPr>
              <a:t> </a:t>
            </a:r>
            <a:endParaRPr i="0" sz="2000" u="none" cap="none" strike="noStrike">
              <a:solidFill>
                <a:srgbClr val="000000"/>
              </a:solidFill>
            </a:endParaRPr>
          </a:p>
        </p:txBody>
      </p:sp>
      <p:sp>
        <p:nvSpPr>
          <p:cNvPr id="134" name="Google Shape;134;g204f23ab6d8_0_16"/>
          <p:cNvSpPr txBox="1"/>
          <p:nvPr/>
        </p:nvSpPr>
        <p:spPr>
          <a:xfrm>
            <a:off x="148875" y="267050"/>
            <a:ext cx="11195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SALP SWARM ALGORITHM 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(SSA):</a:t>
            </a:r>
            <a:r>
              <a:rPr b="1" i="1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Mirjaalili et</a:t>
            </a:r>
            <a:r>
              <a:rPr b="1" i="1"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1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 (2019)</a:t>
            </a:r>
            <a:endParaRPr i="1" sz="2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g204f23ab6d8_0_16"/>
          <p:cNvSpPr txBox="1"/>
          <p:nvPr/>
        </p:nvSpPr>
        <p:spPr>
          <a:xfrm>
            <a:off x="7389500" y="5606425"/>
            <a:ext cx="363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Image Source : Abualigah,2019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0520231259_0_1"/>
          <p:cNvSpPr txBox="1"/>
          <p:nvPr>
            <p:ph idx="1" type="body"/>
          </p:nvPr>
        </p:nvSpPr>
        <p:spPr>
          <a:xfrm>
            <a:off x="220200" y="925850"/>
            <a:ext cx="4749300" cy="45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598" lvl="0" marL="457200" rtl="0" algn="just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SzPts val="2000"/>
              <a:buChar char="●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Population-based optimization.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355598" lvl="0" marL="457200" rtl="0" algn="just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SzPts val="2000"/>
              <a:buChar char="●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i="0" lang="en-US">
                <a:latin typeface="Arial"/>
                <a:ea typeface="Arial"/>
                <a:cs typeface="Arial"/>
                <a:sym typeface="Arial"/>
              </a:rPr>
              <a:t>unting behaviour of reptiles.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355598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SzPts val="2000"/>
              <a:buChar char="●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Stimulates walking, coordination, and cooperation in hunting.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355599" lvl="0" marL="457200" rtl="0" algn="just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SzPts val="2000"/>
              <a:buChar char="●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Good exploitation.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SzPts val="2162"/>
              <a:buNone/>
            </a:pPr>
            <a:r>
              <a:t/>
            </a:r>
            <a:endParaRPr b="0" i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g20520231259_0_1"/>
          <p:cNvPicPr preferRelativeResize="0"/>
          <p:nvPr/>
        </p:nvPicPr>
        <p:blipFill rotWithShape="1">
          <a:blip r:embed="rId3">
            <a:alphaModFix/>
          </a:blip>
          <a:srcRect b="0" l="-1180" r="1180" t="0"/>
          <a:stretch/>
        </p:blipFill>
        <p:spPr>
          <a:xfrm>
            <a:off x="5092075" y="1043700"/>
            <a:ext cx="6566525" cy="463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20520231259_0_1"/>
          <p:cNvSpPr txBox="1"/>
          <p:nvPr/>
        </p:nvSpPr>
        <p:spPr>
          <a:xfrm>
            <a:off x="220200" y="116400"/>
            <a:ext cx="1175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REPTILE SEARCH ALGORITHM 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(RSA):</a:t>
            </a:r>
            <a:r>
              <a:rPr b="1"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1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1"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bualiagah et.al. </a:t>
            </a:r>
            <a:r>
              <a:rPr b="1" i="1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(2021)</a:t>
            </a:r>
            <a:endParaRPr i="1" sz="2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g20520231259_0_1"/>
          <p:cNvSpPr txBox="1"/>
          <p:nvPr/>
        </p:nvSpPr>
        <p:spPr>
          <a:xfrm>
            <a:off x="6200663" y="5679050"/>
            <a:ext cx="363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Image Source : Abualigah,2021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e6428cfe2_1_12"/>
          <p:cNvSpPr txBox="1"/>
          <p:nvPr>
            <p:ph idx="1" type="body"/>
          </p:nvPr>
        </p:nvSpPr>
        <p:spPr>
          <a:xfrm>
            <a:off x="567450" y="362550"/>
            <a:ext cx="9228300" cy="3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20000"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6833"/>
              <a:buNone/>
            </a:pPr>
            <a:r>
              <a:t/>
            </a:r>
            <a:endParaRPr b="0" i="0" sz="6300">
              <a:solidFill>
                <a:srgbClr val="FF0000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39350"/>
              <a:buNone/>
            </a:pPr>
            <a:r>
              <a:t/>
            </a:r>
            <a:endParaRPr b="0" i="0" sz="107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39350"/>
              <a:buNone/>
            </a:pPr>
            <a:r>
              <a:t/>
            </a:r>
            <a:endParaRPr b="0" i="0" sz="107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10526"/>
              <a:buNone/>
            </a:pPr>
            <a:r>
              <a:t/>
            </a:r>
            <a:endParaRPr b="0" i="0"/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10526"/>
              <a:buNone/>
            </a:pPr>
            <a:r>
              <a:t/>
            </a:r>
            <a:endParaRPr b="0" i="0"/>
          </a:p>
        </p:txBody>
      </p:sp>
      <p:sp>
        <p:nvSpPr>
          <p:cNvPr id="149" name="Google Shape;149;g22e6428cfe2_1_12"/>
          <p:cNvSpPr txBox="1"/>
          <p:nvPr/>
        </p:nvSpPr>
        <p:spPr>
          <a:xfrm>
            <a:off x="355350" y="1478225"/>
            <a:ext cx="5740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Intelligence</a:t>
            </a:r>
            <a:r>
              <a:rPr lang="en-US" sz="2000">
                <a:solidFill>
                  <a:schemeClr val="dk1"/>
                </a:solidFill>
              </a:rPr>
              <a:t>-based optimization.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Mating behaviour of snakes.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Split population (male &amp; female) to simulate fighting and mating modes.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Good exploitation.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50" name="Google Shape;150;g22e6428cfe2_1_12"/>
          <p:cNvSpPr txBox="1"/>
          <p:nvPr/>
        </p:nvSpPr>
        <p:spPr>
          <a:xfrm>
            <a:off x="268900" y="122200"/>
            <a:ext cx="11195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SNAKE OPTIMIZER (SO</a:t>
            </a:r>
            <a:r>
              <a:rPr b="1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):</a:t>
            </a:r>
            <a:r>
              <a:rPr b="1" i="1"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Hashim et al</a:t>
            </a:r>
            <a:r>
              <a:rPr b="1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1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(20</a:t>
            </a:r>
            <a:r>
              <a:rPr b="1" i="1"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r>
            <a:r>
              <a:rPr b="1" i="1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i="1" sz="2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1" name="Google Shape;151;g22e6428cfe2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300" y="738350"/>
            <a:ext cx="5368299" cy="497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2e6428cfe2_1_12"/>
          <p:cNvSpPr txBox="1"/>
          <p:nvPr/>
        </p:nvSpPr>
        <p:spPr>
          <a:xfrm>
            <a:off x="7334100" y="5712550"/>
            <a:ext cx="291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Image source : Hashim,2022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eadlines">
  <a:themeElements>
    <a:clrScheme name="Headlines">
      <a:dk1>
        <a:srgbClr val="000000"/>
      </a:dk1>
      <a:lt1>
        <a:srgbClr val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Headlines">
  <a:themeElements>
    <a:clrScheme name="Headlines">
      <a:dk1>
        <a:srgbClr val="000000"/>
      </a:dk1>
      <a:lt1>
        <a:srgbClr val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2019-03-26T16:26:55Z</dcterms:created>
  <dc:creator>Pronet</dc:creator>
</cp:coreProperties>
</file>